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Fira Sans Extra Condensed Medium"/>
      <p:regular r:id="rId29"/>
      <p:bold r:id="rId30"/>
      <p:italic r:id="rId31"/>
      <p:boldItalic r:id="rId32"/>
    </p:embeddedFont>
    <p:embeddedFont>
      <p:font typeface="Roboto Condensed"/>
      <p:regular r:id="rId33"/>
      <p:bold r:id="rId34"/>
      <p:italic r:id="rId35"/>
      <p:boldItalic r:id="rId36"/>
    </p:embeddedFont>
    <p:embeddedFont>
      <p:font typeface="Exo 2 SemiBold"/>
      <p:regular r:id="rId37"/>
      <p:bold r:id="rId38"/>
      <p:italic r:id="rId39"/>
      <p:boldItalic r:id="rId40"/>
    </p:embeddedFont>
    <p:embeddedFont>
      <p:font typeface="Roboto Condensed Light"/>
      <p:regular r:id="rId41"/>
      <p:bold r:id="rId42"/>
      <p:italic r:id="rId43"/>
      <p:boldItalic r:id="rId44"/>
    </p:embeddedFont>
    <p:embeddedFont>
      <p:font typeface="Exo 2"/>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antiago Dorad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Exo2SemiBold-boldItalic.fntdata"/><Relationship Id="rId20" Type="http://schemas.openxmlformats.org/officeDocument/2006/relationships/slide" Target="slides/slide15.xml"/><Relationship Id="rId42" Type="http://schemas.openxmlformats.org/officeDocument/2006/relationships/font" Target="fonts/RobotoCondensedLight-bold.fntdata"/><Relationship Id="rId41" Type="http://schemas.openxmlformats.org/officeDocument/2006/relationships/font" Target="fonts/RobotoCondensedLight-regular.fntdata"/><Relationship Id="rId22" Type="http://schemas.openxmlformats.org/officeDocument/2006/relationships/slide" Target="slides/slide17.xml"/><Relationship Id="rId44" Type="http://schemas.openxmlformats.org/officeDocument/2006/relationships/font" Target="fonts/RobotoCondensedLight-boldItalic.fntdata"/><Relationship Id="rId21" Type="http://schemas.openxmlformats.org/officeDocument/2006/relationships/slide" Target="slides/slide16.xml"/><Relationship Id="rId43" Type="http://schemas.openxmlformats.org/officeDocument/2006/relationships/font" Target="fonts/RobotoCondensedLight-italic.fntdata"/><Relationship Id="rId24" Type="http://schemas.openxmlformats.org/officeDocument/2006/relationships/slide" Target="slides/slide19.xml"/><Relationship Id="rId46" Type="http://schemas.openxmlformats.org/officeDocument/2006/relationships/font" Target="fonts/Exo2-bold.fntdata"/><Relationship Id="rId23" Type="http://schemas.openxmlformats.org/officeDocument/2006/relationships/slide" Target="slides/slide18.xml"/><Relationship Id="rId45" Type="http://schemas.openxmlformats.org/officeDocument/2006/relationships/font" Target="fonts/Exo2-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Exo2-boldItalic.fntdata"/><Relationship Id="rId25" Type="http://schemas.openxmlformats.org/officeDocument/2006/relationships/slide" Target="slides/slide20.xml"/><Relationship Id="rId47" Type="http://schemas.openxmlformats.org/officeDocument/2006/relationships/font" Target="fonts/Exo2-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ExtraCondensed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Medium-italic.fntdata"/><Relationship Id="rId30" Type="http://schemas.openxmlformats.org/officeDocument/2006/relationships/font" Target="fonts/FiraSansExtraCondensedMedium-bold.fntdata"/><Relationship Id="rId11" Type="http://schemas.openxmlformats.org/officeDocument/2006/relationships/slide" Target="slides/slide6.xml"/><Relationship Id="rId33" Type="http://schemas.openxmlformats.org/officeDocument/2006/relationships/font" Target="fonts/RobotoCondensed-regular.fntdata"/><Relationship Id="rId10" Type="http://schemas.openxmlformats.org/officeDocument/2006/relationships/slide" Target="slides/slide5.xml"/><Relationship Id="rId32" Type="http://schemas.openxmlformats.org/officeDocument/2006/relationships/font" Target="fonts/FiraSansExtraCondensedMedium-boldItalic.fntdata"/><Relationship Id="rId13" Type="http://schemas.openxmlformats.org/officeDocument/2006/relationships/slide" Target="slides/slide8.xml"/><Relationship Id="rId35" Type="http://schemas.openxmlformats.org/officeDocument/2006/relationships/font" Target="fonts/RobotoCondensed-italic.fntdata"/><Relationship Id="rId12" Type="http://schemas.openxmlformats.org/officeDocument/2006/relationships/slide" Target="slides/slide7.xml"/><Relationship Id="rId34" Type="http://schemas.openxmlformats.org/officeDocument/2006/relationships/font" Target="fonts/RobotoCondensed-bold.fntdata"/><Relationship Id="rId15" Type="http://schemas.openxmlformats.org/officeDocument/2006/relationships/slide" Target="slides/slide10.xml"/><Relationship Id="rId37" Type="http://schemas.openxmlformats.org/officeDocument/2006/relationships/font" Target="fonts/Exo2SemiBold-regular.fntdata"/><Relationship Id="rId14" Type="http://schemas.openxmlformats.org/officeDocument/2006/relationships/slide" Target="slides/slide9.xml"/><Relationship Id="rId36" Type="http://schemas.openxmlformats.org/officeDocument/2006/relationships/font" Target="fonts/RobotoCondensed-boldItalic.fntdata"/><Relationship Id="rId17" Type="http://schemas.openxmlformats.org/officeDocument/2006/relationships/slide" Target="slides/slide12.xml"/><Relationship Id="rId39" Type="http://schemas.openxmlformats.org/officeDocument/2006/relationships/font" Target="fonts/Exo2SemiBold-italic.fntdata"/><Relationship Id="rId16" Type="http://schemas.openxmlformats.org/officeDocument/2006/relationships/slide" Target="slides/slide11.xml"/><Relationship Id="rId38" Type="http://schemas.openxmlformats.org/officeDocument/2006/relationships/font" Target="fonts/Exo2SemiBold-bold.fntdata"/><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7-28T19:40:19.105">
    <p:pos x="6000" y="0"/>
    <p:text>Finish</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ee82baa0b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3ee82baa0b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Devin</a:t>
            </a:r>
            <a:endParaRPr/>
          </a:p>
          <a:p>
            <a:pPr indent="0" lvl="0" marL="0" rtl="0" algn="l">
              <a:spcBef>
                <a:spcPts val="0"/>
              </a:spcBef>
              <a:spcAft>
                <a:spcPts val="0"/>
              </a:spcAft>
              <a:buNone/>
            </a:pPr>
            <a:r>
              <a:rPr lang="en"/>
              <a:t>36 </a:t>
            </a:r>
            <a:r>
              <a:rPr lang="en"/>
              <a:t>Convolutional</a:t>
            </a:r>
            <a:r>
              <a:rPr lang="en"/>
              <a:t> Layers</a:t>
            </a:r>
            <a:endParaRPr/>
          </a:p>
          <a:p>
            <a:pPr indent="0" lvl="0" marL="0" rtl="0" algn="l">
              <a:spcBef>
                <a:spcPts val="0"/>
              </a:spcBef>
              <a:spcAft>
                <a:spcPts val="0"/>
              </a:spcAft>
              <a:buNone/>
            </a:pPr>
            <a:r>
              <a:rPr lang="en"/>
              <a:t>The data first goes through the entry flow, then through the middle flow which is repeated eight times, and finally through the exit flow.</a:t>
            </a:r>
            <a:endParaRPr/>
          </a:p>
          <a:p>
            <a:pPr indent="0" lvl="0" marL="0" rtl="0" algn="l">
              <a:spcBef>
                <a:spcPts val="0"/>
              </a:spcBef>
              <a:spcAft>
                <a:spcPts val="0"/>
              </a:spcAft>
              <a:buNone/>
            </a:pPr>
            <a:r>
              <a:rPr lang="en"/>
              <a:t>All Separable Convolution layers use a depth multiplier of 1 (no depth expansion).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3ee82baa0b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3ee82baa0b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3f82e1161c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3f82e1161c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Ayia</a:t>
            </a:r>
            <a:endParaRPr sz="1200"/>
          </a:p>
          <a:p>
            <a:pPr indent="0" lvl="0" marL="0" rtl="0" algn="l">
              <a:spcBef>
                <a:spcPts val="0"/>
              </a:spcBef>
              <a:spcAft>
                <a:spcPts val="0"/>
              </a:spcAft>
              <a:buNone/>
            </a:pPr>
            <a:r>
              <a:t/>
            </a:r>
            <a:endParaRPr sz="1200"/>
          </a:p>
          <a:p>
            <a:pPr indent="0" lvl="0" marL="0" rtl="0" algn="l">
              <a:lnSpc>
                <a:spcPct val="115000"/>
              </a:lnSpc>
              <a:spcBef>
                <a:spcPts val="0"/>
              </a:spcBef>
              <a:spcAft>
                <a:spcPts val="0"/>
              </a:spcAft>
              <a:buNone/>
            </a:pPr>
            <a:r>
              <a:rPr lang="en" sz="1200">
                <a:solidFill>
                  <a:srgbClr val="434343"/>
                </a:solidFill>
                <a:latin typeface="Exo 2"/>
                <a:ea typeface="Exo 2"/>
                <a:cs typeface="Exo 2"/>
                <a:sym typeface="Exo 2"/>
              </a:rPr>
              <a:t>The “Distribution Runner” is an Xception model that implements an interchangeable layer distribution type, with more layers than just the Xception model alone. </a:t>
            </a:r>
            <a:endParaRPr sz="1200">
              <a:solidFill>
                <a:srgbClr val="434343"/>
              </a:solidFill>
              <a:latin typeface="Exo 2"/>
              <a:ea typeface="Exo 2"/>
              <a:cs typeface="Exo 2"/>
              <a:sym typeface="Exo 2"/>
            </a:endParaRPr>
          </a:p>
          <a:p>
            <a:pPr indent="0" lvl="0" marL="0" rtl="0" algn="l">
              <a:lnSpc>
                <a:spcPct val="115000"/>
              </a:lnSpc>
              <a:spcBef>
                <a:spcPts val="1600"/>
              </a:spcBef>
              <a:spcAft>
                <a:spcPts val="0"/>
              </a:spcAft>
              <a:buClr>
                <a:schemeClr val="dk1"/>
              </a:buClr>
              <a:buSzPts val="1100"/>
              <a:buFont typeface="Arial"/>
              <a:buNone/>
            </a:pPr>
            <a:r>
              <a:rPr lang="en" sz="1200">
                <a:solidFill>
                  <a:srgbClr val="434343"/>
                </a:solidFill>
                <a:latin typeface="Exo 2"/>
                <a:ea typeface="Exo 2"/>
                <a:cs typeface="Exo 2"/>
                <a:sym typeface="Exo 2"/>
              </a:rPr>
              <a:t>Elif, if statements for distribution output layer</a:t>
            </a:r>
            <a:endParaRPr sz="1200">
              <a:solidFill>
                <a:srgbClr val="434343"/>
              </a:solidFill>
              <a:latin typeface="Exo 2"/>
              <a:ea typeface="Exo 2"/>
              <a:cs typeface="Exo 2"/>
              <a:sym typeface="Exo 2"/>
            </a:endParaRPr>
          </a:p>
          <a:p>
            <a:pPr indent="0" lvl="0" marL="0" rtl="0" algn="l">
              <a:spcBef>
                <a:spcPts val="16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3ee82baa0b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3ee82baa0b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Adrian</a:t>
            </a:r>
            <a:endParaRPr/>
          </a:p>
          <a:p>
            <a:pPr indent="0" lvl="0" marL="0" rtl="0" algn="l">
              <a:spcBef>
                <a:spcPts val="0"/>
              </a:spcBef>
              <a:spcAft>
                <a:spcPts val="0"/>
              </a:spcAft>
              <a:buNone/>
            </a:pPr>
            <a:r>
              <a:rPr lang="en"/>
              <a:t>The </a:t>
            </a:r>
            <a:r>
              <a:rPr lang="en"/>
              <a:t>surveyed area that we used for this project was taken in washington county and  mostly covered  agricultural land, the images were taken from 2006 to 2020.</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3ee82baa0b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3ee82baa0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Devin/Ayia</a:t>
            </a:r>
            <a:endParaRPr sz="1200"/>
          </a:p>
          <a:p>
            <a:pPr indent="0" lvl="0" marL="0" rtl="0" algn="l">
              <a:spcBef>
                <a:spcPts val="0"/>
              </a:spcBef>
              <a:spcAft>
                <a:spcPts val="0"/>
              </a:spcAft>
              <a:buNone/>
            </a:pPr>
            <a:r>
              <a:t/>
            </a:r>
            <a:endParaRPr sz="1200"/>
          </a:p>
          <a:p>
            <a:pPr indent="-304800" lvl="0" marL="457200" rtl="0" algn="l">
              <a:lnSpc>
                <a:spcPct val="115000"/>
              </a:lnSpc>
              <a:spcBef>
                <a:spcPts val="0"/>
              </a:spcBef>
              <a:spcAft>
                <a:spcPts val="0"/>
              </a:spcAft>
              <a:buClr>
                <a:srgbClr val="434343"/>
              </a:buClr>
              <a:buSzPts val="1200"/>
              <a:buFont typeface="Exo 2"/>
              <a:buChar char="●"/>
            </a:pPr>
            <a:r>
              <a:rPr lang="en" sz="1200">
                <a:solidFill>
                  <a:srgbClr val="434343"/>
                </a:solidFill>
                <a:latin typeface="Exo 2"/>
                <a:ea typeface="Exo 2"/>
                <a:cs typeface="Exo 2"/>
                <a:sym typeface="Exo 2"/>
              </a:rPr>
              <a:t>Implementing the required packages onto our personal computers</a:t>
            </a:r>
            <a:endParaRPr sz="1200">
              <a:solidFill>
                <a:srgbClr val="434343"/>
              </a:solidFill>
              <a:latin typeface="Exo 2"/>
              <a:ea typeface="Exo 2"/>
              <a:cs typeface="Exo 2"/>
              <a:sym typeface="Exo 2"/>
            </a:endParaRPr>
          </a:p>
          <a:p>
            <a:pPr indent="-304800" lvl="1" marL="914400" rtl="0" algn="l">
              <a:lnSpc>
                <a:spcPct val="115000"/>
              </a:lnSpc>
              <a:spcBef>
                <a:spcPts val="0"/>
              </a:spcBef>
              <a:spcAft>
                <a:spcPts val="0"/>
              </a:spcAft>
              <a:buClr>
                <a:srgbClr val="434343"/>
              </a:buClr>
              <a:buSzPts val="1200"/>
              <a:buFont typeface="Exo 2"/>
              <a:buChar char="○"/>
            </a:pPr>
            <a:r>
              <a:rPr lang="en" sz="1200">
                <a:solidFill>
                  <a:srgbClr val="434343"/>
                </a:solidFill>
                <a:latin typeface="Exo 2"/>
                <a:ea typeface="Exo 2"/>
                <a:cs typeface="Exo 2"/>
                <a:sym typeface="Exo 2"/>
              </a:rPr>
              <a:t>Most of us were using Mac OS, and the program and packages were designed on Windows so some of the base code error’d on us due to memory/package version issues.</a:t>
            </a:r>
            <a:endParaRPr sz="1200">
              <a:solidFill>
                <a:srgbClr val="434343"/>
              </a:solidFill>
              <a:latin typeface="Exo 2"/>
              <a:ea typeface="Exo 2"/>
              <a:cs typeface="Exo 2"/>
              <a:sym typeface="Exo 2"/>
            </a:endParaRPr>
          </a:p>
          <a:p>
            <a:pPr indent="-304800" lvl="0" marL="457200" rtl="0" algn="l">
              <a:lnSpc>
                <a:spcPct val="115000"/>
              </a:lnSpc>
              <a:spcBef>
                <a:spcPts val="0"/>
              </a:spcBef>
              <a:spcAft>
                <a:spcPts val="0"/>
              </a:spcAft>
              <a:buClr>
                <a:srgbClr val="434343"/>
              </a:buClr>
              <a:buSzPts val="1200"/>
              <a:buFont typeface="Exo 2"/>
              <a:buChar char="●"/>
            </a:pPr>
            <a:r>
              <a:rPr lang="en" sz="1200">
                <a:solidFill>
                  <a:srgbClr val="434343"/>
                </a:solidFill>
                <a:latin typeface="Exo 2"/>
                <a:ea typeface="Exo 2"/>
                <a:cs typeface="Exo 2"/>
                <a:sym typeface="Exo 2"/>
              </a:rPr>
              <a:t>Lack of data available</a:t>
            </a:r>
            <a:endParaRPr sz="1200">
              <a:solidFill>
                <a:srgbClr val="434343"/>
              </a:solidFill>
              <a:latin typeface="Exo 2"/>
              <a:ea typeface="Exo 2"/>
              <a:cs typeface="Exo 2"/>
              <a:sym typeface="Exo 2"/>
            </a:endParaRPr>
          </a:p>
          <a:p>
            <a:pPr indent="-304800" lvl="1" marL="914400" rtl="0" algn="l">
              <a:lnSpc>
                <a:spcPct val="115000"/>
              </a:lnSpc>
              <a:spcBef>
                <a:spcPts val="0"/>
              </a:spcBef>
              <a:spcAft>
                <a:spcPts val="0"/>
              </a:spcAft>
              <a:buClr>
                <a:srgbClr val="434343"/>
              </a:buClr>
              <a:buSzPts val="1200"/>
              <a:buFont typeface="Exo 2"/>
              <a:buChar char="○"/>
            </a:pPr>
            <a:r>
              <a:rPr lang="en" sz="1200">
                <a:solidFill>
                  <a:srgbClr val="434343"/>
                </a:solidFill>
                <a:latin typeface="Exo 2"/>
                <a:ea typeface="Exo 2"/>
                <a:cs typeface="Exo 2"/>
                <a:sym typeface="Exo 2"/>
              </a:rPr>
              <a:t>The data that we used for this project included 24,000 images from a 30 km x 30 km area in Northwest Arkansas. The problem with this, is due to Vision Transformer models being optimal for larger datasets. </a:t>
            </a:r>
            <a:endParaRPr sz="1200">
              <a:solidFill>
                <a:srgbClr val="434343"/>
              </a:solidFill>
              <a:latin typeface="Exo 2"/>
              <a:ea typeface="Exo 2"/>
              <a:cs typeface="Exo 2"/>
              <a:sym typeface="Exo 2"/>
            </a:endParaRPr>
          </a:p>
          <a:p>
            <a:pPr indent="-304800" lvl="1" marL="914400" rtl="0" algn="l">
              <a:lnSpc>
                <a:spcPct val="115000"/>
              </a:lnSpc>
              <a:spcBef>
                <a:spcPts val="0"/>
              </a:spcBef>
              <a:spcAft>
                <a:spcPts val="0"/>
              </a:spcAft>
              <a:buClr>
                <a:srgbClr val="434343"/>
              </a:buClr>
              <a:buSzPts val="1200"/>
              <a:buFont typeface="Exo 2"/>
              <a:buChar char="○"/>
            </a:pPr>
            <a:r>
              <a:rPr lang="en" sz="1200">
                <a:solidFill>
                  <a:srgbClr val="434343"/>
                </a:solidFill>
                <a:latin typeface="Exo 2"/>
                <a:ea typeface="Exo 2"/>
                <a:cs typeface="Exo 2"/>
                <a:sym typeface="Exo 2"/>
              </a:rPr>
              <a:t>Additionally,  large, pre trained deep learning models for aerial imagery feature detection do not currently exist so the models must be fully trained from scratch.</a:t>
            </a:r>
            <a:endParaRPr sz="1200">
              <a:solidFill>
                <a:srgbClr val="434343"/>
              </a:solidFill>
              <a:latin typeface="Exo 2"/>
              <a:ea typeface="Exo 2"/>
              <a:cs typeface="Exo 2"/>
              <a:sym typeface="Exo 2"/>
            </a:endParaRPr>
          </a:p>
          <a:p>
            <a:pPr indent="-304800" lvl="0" marL="457200" rtl="0" algn="l">
              <a:lnSpc>
                <a:spcPct val="115000"/>
              </a:lnSpc>
              <a:spcBef>
                <a:spcPts val="0"/>
              </a:spcBef>
              <a:spcAft>
                <a:spcPts val="0"/>
              </a:spcAft>
              <a:buClr>
                <a:srgbClr val="434343"/>
              </a:buClr>
              <a:buSzPts val="1200"/>
              <a:buFont typeface="Exo 2"/>
              <a:buChar char="●"/>
            </a:pPr>
            <a:r>
              <a:rPr lang="en" sz="1200">
                <a:solidFill>
                  <a:srgbClr val="434343"/>
                </a:solidFill>
                <a:latin typeface="Exo 2"/>
                <a:ea typeface="Exo 2"/>
                <a:cs typeface="Exo 2"/>
                <a:sym typeface="Exo 2"/>
              </a:rPr>
              <a:t>Time Constraint</a:t>
            </a:r>
            <a:endParaRPr sz="1200">
              <a:solidFill>
                <a:srgbClr val="434343"/>
              </a:solidFill>
              <a:latin typeface="Exo 2"/>
              <a:ea typeface="Exo 2"/>
              <a:cs typeface="Exo 2"/>
              <a:sym typeface="Exo 2"/>
            </a:endParaRPr>
          </a:p>
          <a:p>
            <a:pPr indent="-304800" lvl="1" marL="914400" rtl="0" algn="l">
              <a:lnSpc>
                <a:spcPct val="115000"/>
              </a:lnSpc>
              <a:spcBef>
                <a:spcPts val="0"/>
              </a:spcBef>
              <a:spcAft>
                <a:spcPts val="0"/>
              </a:spcAft>
              <a:buClr>
                <a:srgbClr val="434343"/>
              </a:buClr>
              <a:buSzPts val="1200"/>
              <a:buFont typeface="Exo 2"/>
              <a:buChar char="○"/>
            </a:pPr>
            <a:r>
              <a:rPr lang="en" sz="1200">
                <a:solidFill>
                  <a:srgbClr val="434343"/>
                </a:solidFill>
                <a:latin typeface="Exo 2"/>
                <a:ea typeface="Exo 2"/>
                <a:cs typeface="Exo 2"/>
                <a:sym typeface="Exo 2"/>
              </a:rPr>
              <a:t>We couldn’t upload and run on a high performance high computing center due to the amount of time spent on setting up our environments, computing center account problems, and incompatible dependencies from the original program, all of which would have allowed stronger accuracies due to better training </a:t>
            </a:r>
            <a:endParaRPr sz="1200">
              <a:solidFill>
                <a:srgbClr val="434343"/>
              </a:solidFill>
              <a:latin typeface="Exo 2"/>
              <a:ea typeface="Exo 2"/>
              <a:cs typeface="Exo 2"/>
              <a:sym typeface="Exo 2"/>
            </a:endParaRPr>
          </a:p>
          <a:p>
            <a:pPr indent="0" lvl="0" marL="0" rtl="0" algn="l">
              <a:spcBef>
                <a:spcPts val="1600"/>
              </a:spcBef>
              <a:spcAft>
                <a:spcPts val="0"/>
              </a:spcAft>
              <a:buNone/>
            </a:pPr>
            <a:r>
              <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3f82e1161c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3f82e1161c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Adrian</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450">
                <a:solidFill>
                  <a:srgbClr val="434343"/>
                </a:solidFill>
                <a:latin typeface="Exo 2"/>
                <a:ea typeface="Exo 2"/>
                <a:cs typeface="Exo 2"/>
                <a:sym typeface="Exo 2"/>
              </a:rPr>
              <a:t>As Stated in the </a:t>
            </a:r>
            <a:r>
              <a:rPr lang="en" sz="1450">
                <a:solidFill>
                  <a:srgbClr val="434343"/>
                </a:solidFill>
                <a:latin typeface="Exo 2"/>
                <a:ea typeface="Exo 2"/>
                <a:cs typeface="Exo 2"/>
                <a:sym typeface="Exo 2"/>
              </a:rPr>
              <a:t>previous slides our images were taken in Washington county from 2006 to 2020. The images mostly show agricultural land which would make it harder for a place like New York to use our applications.</a:t>
            </a:r>
            <a:endParaRPr sz="1450">
              <a:solidFill>
                <a:srgbClr val="434343"/>
              </a:solidFill>
              <a:latin typeface="Exo 2"/>
              <a:ea typeface="Exo 2"/>
              <a:cs typeface="Exo 2"/>
              <a:sym typeface="Exo 2"/>
            </a:endParaRPr>
          </a:p>
          <a:p>
            <a:pPr indent="0" lvl="0" marL="914400" rtl="0" algn="l">
              <a:lnSpc>
                <a:spcPct val="115000"/>
              </a:lnSpc>
              <a:spcBef>
                <a:spcPts val="1600"/>
              </a:spcBef>
              <a:spcAft>
                <a:spcPts val="1600"/>
              </a:spcAft>
              <a:buClr>
                <a:schemeClr val="dk1"/>
              </a:buClr>
              <a:buSzPts val="1100"/>
              <a:buFont typeface="Arial"/>
              <a:buNone/>
            </a:pPr>
            <a:r>
              <a:rPr lang="en" sz="1450">
                <a:solidFill>
                  <a:srgbClr val="434343"/>
                </a:solidFill>
                <a:latin typeface="Exo 2"/>
                <a:ea typeface="Exo 2"/>
                <a:cs typeface="Exo 2"/>
                <a:sym typeface="Exo 2"/>
              </a:rPr>
              <a:t>Due to the great majority of geo referenced publically available data being of this form, all picture sets included are from clear weather, daylight flights.</a:t>
            </a:r>
            <a:endParaRPr sz="1450">
              <a:solidFill>
                <a:srgbClr val="434343"/>
              </a:solidFill>
              <a:latin typeface="Exo 2"/>
              <a:ea typeface="Exo 2"/>
              <a:cs typeface="Exo 2"/>
              <a:sym typeface="Exo 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3ee82baa0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3ee82baa0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Santi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3fda1ffad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3fda1ffad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Santi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3f82e1161c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3f82e1161c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Devin</a:t>
            </a:r>
            <a:endParaRPr/>
          </a:p>
          <a:p>
            <a:pPr indent="-298450" lvl="0" marL="457200" rtl="0" algn="l">
              <a:lnSpc>
                <a:spcPct val="115000"/>
              </a:lnSpc>
              <a:spcBef>
                <a:spcPts val="0"/>
              </a:spcBef>
              <a:spcAft>
                <a:spcPts val="0"/>
              </a:spcAft>
              <a:buSzPts val="1100"/>
              <a:buChar char="●"/>
            </a:pPr>
            <a:r>
              <a:rPr lang="en" sz="1500">
                <a:solidFill>
                  <a:srgbClr val="434343"/>
                </a:solidFill>
                <a:latin typeface="Exo 2"/>
                <a:ea typeface="Exo 2"/>
                <a:cs typeface="Exo 2"/>
                <a:sym typeface="Exo 2"/>
              </a:rPr>
              <a:t>In future studies it would be beneficial to train our data over various weather condition such as rain and snow.</a:t>
            </a:r>
            <a:endParaRPr sz="1500">
              <a:solidFill>
                <a:srgbClr val="434343"/>
              </a:solidFill>
              <a:latin typeface="Exo 2"/>
              <a:ea typeface="Exo 2"/>
              <a:cs typeface="Exo 2"/>
              <a:sym typeface="Exo 2"/>
            </a:endParaRPr>
          </a:p>
          <a:p>
            <a:pPr indent="-323850" lvl="0" marL="457200" rtl="0" algn="l">
              <a:lnSpc>
                <a:spcPct val="115000"/>
              </a:lnSpc>
              <a:spcBef>
                <a:spcPts val="1600"/>
              </a:spcBef>
              <a:spcAft>
                <a:spcPts val="0"/>
              </a:spcAft>
              <a:buClr>
                <a:srgbClr val="434343"/>
              </a:buClr>
              <a:buSzPts val="1500"/>
              <a:buFont typeface="Exo 2"/>
              <a:buChar char="●"/>
            </a:pPr>
            <a:r>
              <a:rPr lang="en" sz="1500">
                <a:solidFill>
                  <a:srgbClr val="434343"/>
                </a:solidFill>
                <a:latin typeface="Exo 2"/>
                <a:ea typeface="Exo 2"/>
                <a:cs typeface="Exo 2"/>
                <a:sym typeface="Exo 2"/>
              </a:rPr>
              <a:t>Also, in our NAIP2009 dataset, we had challenges with cloud covering the region, thus developing a method to mask the cloud as a preprocessing step before training will significantly increase accuracy.</a:t>
            </a:r>
            <a:endParaRPr sz="1500">
              <a:solidFill>
                <a:srgbClr val="434343"/>
              </a:solidFill>
              <a:latin typeface="Exo 2"/>
              <a:ea typeface="Exo 2"/>
              <a:cs typeface="Exo 2"/>
              <a:sym typeface="Exo 2"/>
            </a:endParaRPr>
          </a:p>
          <a:p>
            <a:pPr indent="-323850" lvl="0" marL="457200" rtl="0" algn="l">
              <a:lnSpc>
                <a:spcPct val="115000"/>
              </a:lnSpc>
              <a:spcBef>
                <a:spcPts val="1600"/>
              </a:spcBef>
              <a:spcAft>
                <a:spcPts val="0"/>
              </a:spcAft>
              <a:buClr>
                <a:srgbClr val="434343"/>
              </a:buClr>
              <a:buSzPts val="1500"/>
              <a:buFont typeface="Exo 2"/>
              <a:buChar char="●"/>
            </a:pPr>
            <a:r>
              <a:rPr lang="en" sz="1500">
                <a:solidFill>
                  <a:srgbClr val="434343"/>
                </a:solidFill>
                <a:latin typeface="Exo 2"/>
                <a:ea typeface="Exo 2"/>
                <a:cs typeface="Exo 2"/>
                <a:sym typeface="Exo 2"/>
              </a:rPr>
              <a:t>To conclude, Training data outside of Washington County to have an more abroad dataset.</a:t>
            </a:r>
            <a:endParaRPr b="1" sz="2000">
              <a:solidFill>
                <a:srgbClr val="434343"/>
              </a:solidFill>
              <a:latin typeface="Exo 2"/>
              <a:ea typeface="Exo 2"/>
              <a:cs typeface="Exo 2"/>
              <a:sym typeface="Exo 2"/>
            </a:endParaRPr>
          </a:p>
          <a:p>
            <a:pPr indent="-323850" lvl="0" marL="457200" rtl="0" algn="l">
              <a:lnSpc>
                <a:spcPct val="115000"/>
              </a:lnSpc>
              <a:spcBef>
                <a:spcPts val="1600"/>
              </a:spcBef>
              <a:spcAft>
                <a:spcPts val="1600"/>
              </a:spcAft>
              <a:buClr>
                <a:srgbClr val="434343"/>
              </a:buClr>
              <a:buSzPts val="1500"/>
              <a:buFont typeface="Exo 2"/>
              <a:buChar char="●"/>
            </a:pPr>
            <a:r>
              <a:t/>
            </a:r>
            <a:endParaRPr sz="1500">
              <a:solidFill>
                <a:srgbClr val="434343"/>
              </a:solidFill>
              <a:latin typeface="Exo 2"/>
              <a:ea typeface="Exo 2"/>
              <a:cs typeface="Exo 2"/>
              <a:sym typeface="Exo 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3f82e1161c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3f82e1161c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434343"/>
              </a:buClr>
              <a:buSzPts val="1500"/>
              <a:buFont typeface="Exo 2"/>
              <a:buChar char="●"/>
            </a:pPr>
            <a:r>
              <a:rPr lang="en" sz="1500">
                <a:solidFill>
                  <a:srgbClr val="434343"/>
                </a:solidFill>
                <a:latin typeface="Exo 2"/>
                <a:ea typeface="Exo 2"/>
                <a:cs typeface="Exo 2"/>
                <a:sym typeface="Exo 2"/>
              </a:rPr>
              <a:t>The increased use of drones creates concerns over violations of personal privacy, as the drone owner can access the camera footage which takes images and records people as the drone flies overhead (4). </a:t>
            </a:r>
            <a:endParaRPr sz="1500">
              <a:solidFill>
                <a:srgbClr val="434343"/>
              </a:solidFill>
              <a:latin typeface="Exo 2"/>
              <a:ea typeface="Exo 2"/>
              <a:cs typeface="Exo 2"/>
              <a:sym typeface="Exo 2"/>
            </a:endParaRPr>
          </a:p>
          <a:p>
            <a:pPr indent="-323850" lvl="0" marL="457200" rtl="0" algn="l">
              <a:lnSpc>
                <a:spcPct val="115000"/>
              </a:lnSpc>
              <a:spcBef>
                <a:spcPts val="1600"/>
              </a:spcBef>
              <a:spcAft>
                <a:spcPts val="0"/>
              </a:spcAft>
              <a:buClr>
                <a:srgbClr val="434343"/>
              </a:buClr>
              <a:buSzPts val="1500"/>
              <a:buFont typeface="Exo 2"/>
              <a:buChar char="●"/>
            </a:pPr>
            <a:r>
              <a:rPr lang="en" sz="1500">
                <a:solidFill>
                  <a:srgbClr val="434343"/>
                </a:solidFill>
                <a:latin typeface="Exo 2"/>
                <a:ea typeface="Exo 2"/>
                <a:cs typeface="Exo 2"/>
                <a:sym typeface="Exo 2"/>
              </a:rPr>
              <a:t>Another thing that would need to be considered, is in terms of data sets and where they’re sourced from to make sure that this can be accurately used in GPS-denied situations</a:t>
            </a:r>
            <a:endParaRPr sz="1500">
              <a:solidFill>
                <a:srgbClr val="434343"/>
              </a:solidFill>
              <a:latin typeface="Exo 2"/>
              <a:ea typeface="Exo 2"/>
              <a:cs typeface="Exo 2"/>
              <a:sym typeface="Exo 2"/>
            </a:endParaRPr>
          </a:p>
          <a:p>
            <a:pPr indent="-323850" lvl="0" marL="457200" rtl="0" algn="l">
              <a:lnSpc>
                <a:spcPct val="115000"/>
              </a:lnSpc>
              <a:spcBef>
                <a:spcPts val="1600"/>
              </a:spcBef>
              <a:spcAft>
                <a:spcPts val="0"/>
              </a:spcAft>
              <a:buClr>
                <a:srgbClr val="434343"/>
              </a:buClr>
              <a:buSzPts val="1500"/>
              <a:buFont typeface="Exo 2"/>
              <a:buChar char="●"/>
            </a:pPr>
            <a:r>
              <a:rPr lang="en" sz="1500">
                <a:solidFill>
                  <a:srgbClr val="434343"/>
                </a:solidFill>
                <a:latin typeface="Exo 2"/>
                <a:ea typeface="Exo 2"/>
                <a:cs typeface="Exo 2"/>
                <a:sym typeface="Exo 2"/>
              </a:rPr>
              <a:t>While some scenarios for drone usage is benign, such as in use for delivering parcels or food, these devices can be used for surveillance and military tasks. While this project is only focused on the navigation of the drone, when considering ethics, future applications of the project should be considered as automated decisions might not always be the most ethical</a:t>
            </a:r>
            <a:endParaRPr sz="1500">
              <a:solidFill>
                <a:srgbClr val="434343"/>
              </a:solidFill>
              <a:latin typeface="Exo 2"/>
              <a:ea typeface="Exo 2"/>
              <a:cs typeface="Exo 2"/>
              <a:sym typeface="Exo 2"/>
            </a:endParaRPr>
          </a:p>
          <a:p>
            <a:pPr indent="-323850" lvl="0" marL="457200" rtl="0" algn="l">
              <a:lnSpc>
                <a:spcPct val="115000"/>
              </a:lnSpc>
              <a:spcBef>
                <a:spcPts val="1600"/>
              </a:spcBef>
              <a:spcAft>
                <a:spcPts val="0"/>
              </a:spcAft>
              <a:buClr>
                <a:srgbClr val="434343"/>
              </a:buClr>
              <a:buSzPts val="1500"/>
              <a:buFont typeface="Exo 2"/>
              <a:buChar char="●"/>
            </a:pPr>
            <a:r>
              <a:t/>
            </a:r>
            <a:endParaRPr sz="1500">
              <a:solidFill>
                <a:srgbClr val="434343"/>
              </a:solidFill>
              <a:latin typeface="Exo 2"/>
              <a:ea typeface="Exo 2"/>
              <a:cs typeface="Exo 2"/>
              <a:sym typeface="Exo 2"/>
            </a:endParaRPr>
          </a:p>
          <a:p>
            <a:pPr indent="0" lvl="0" marL="0" rtl="0" algn="l">
              <a:spcBef>
                <a:spcPts val="16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dbbf9635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3dbbf9635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3f82e1161c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3f82e1161c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3ee82baa0b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3ee82baa0b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Santi</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3dbbf9635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3dbbf9635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Ayia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3fda1ffadc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3fda1ffad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Ayia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f82e1161c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f82e1161c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434343"/>
                </a:solidFill>
                <a:latin typeface="Exo 2"/>
                <a:ea typeface="Exo 2"/>
                <a:cs typeface="Exo 2"/>
                <a:sym typeface="Exo 2"/>
              </a:rPr>
              <a:t>Adrian</a:t>
            </a:r>
            <a:endParaRPr sz="1200">
              <a:solidFill>
                <a:srgbClr val="434343"/>
              </a:solidFill>
              <a:latin typeface="Exo 2"/>
              <a:ea typeface="Exo 2"/>
              <a:cs typeface="Exo 2"/>
              <a:sym typeface="Exo 2"/>
            </a:endParaRPr>
          </a:p>
          <a:p>
            <a:pPr indent="0" lvl="0" marL="0" rtl="0" algn="l">
              <a:lnSpc>
                <a:spcPct val="115000"/>
              </a:lnSpc>
              <a:spcBef>
                <a:spcPts val="1600"/>
              </a:spcBef>
              <a:spcAft>
                <a:spcPts val="0"/>
              </a:spcAft>
              <a:buClr>
                <a:schemeClr val="dk1"/>
              </a:buClr>
              <a:buSzPts val="1100"/>
              <a:buFont typeface="Arial"/>
              <a:buNone/>
            </a:pPr>
            <a:r>
              <a:rPr lang="en" sz="1200">
                <a:solidFill>
                  <a:srgbClr val="434343"/>
                </a:solidFill>
                <a:latin typeface="Exo 2"/>
                <a:ea typeface="Exo 2"/>
                <a:cs typeface="Exo 2"/>
                <a:sym typeface="Exo 2"/>
              </a:rPr>
              <a:t>We started of with data given to us by Wint a graduating Ph.D student  and Dr. RainWater.</a:t>
            </a:r>
            <a:endParaRPr sz="1200">
              <a:solidFill>
                <a:srgbClr val="434343"/>
              </a:solidFill>
              <a:latin typeface="Exo 2"/>
              <a:ea typeface="Exo 2"/>
              <a:cs typeface="Exo 2"/>
              <a:sym typeface="Exo 2"/>
            </a:endParaRPr>
          </a:p>
          <a:p>
            <a:pPr indent="0" lvl="0" marL="0" rtl="0" algn="l">
              <a:lnSpc>
                <a:spcPct val="115000"/>
              </a:lnSpc>
              <a:spcBef>
                <a:spcPts val="1600"/>
              </a:spcBef>
              <a:spcAft>
                <a:spcPts val="0"/>
              </a:spcAft>
              <a:buClr>
                <a:schemeClr val="dk1"/>
              </a:buClr>
              <a:buSzPts val="1100"/>
              <a:buFont typeface="Arial"/>
              <a:buNone/>
            </a:pPr>
            <a:r>
              <a:rPr lang="en" sz="1200">
                <a:solidFill>
                  <a:srgbClr val="434343"/>
                </a:solidFill>
                <a:latin typeface="Exo 2"/>
                <a:ea typeface="Exo 2"/>
                <a:cs typeface="Exo 2"/>
                <a:sym typeface="Exo 2"/>
              </a:rPr>
              <a:t>The process of making this project  </a:t>
            </a:r>
            <a:r>
              <a:rPr lang="en" sz="1200">
                <a:solidFill>
                  <a:srgbClr val="434343"/>
                </a:solidFill>
                <a:latin typeface="Exo 2"/>
                <a:ea typeface="Exo 2"/>
                <a:cs typeface="Exo 2"/>
                <a:sym typeface="Exo 2"/>
              </a:rPr>
              <a:t>included</a:t>
            </a:r>
            <a:r>
              <a:rPr lang="en" sz="1200">
                <a:solidFill>
                  <a:srgbClr val="434343"/>
                </a:solidFill>
                <a:latin typeface="Exo 2"/>
                <a:ea typeface="Exo 2"/>
                <a:cs typeface="Exo 2"/>
                <a:sym typeface="Exo 2"/>
              </a:rPr>
              <a:t> </a:t>
            </a:r>
            <a:r>
              <a:rPr lang="en" sz="1200">
                <a:solidFill>
                  <a:srgbClr val="434343"/>
                </a:solidFill>
                <a:latin typeface="Exo 2"/>
                <a:ea typeface="Exo 2"/>
                <a:cs typeface="Exo 2"/>
                <a:sym typeface="Exo 2"/>
              </a:rPr>
              <a:t>Building the pre-processing pipeline for image information and with that we created bounds with size restrictions for the training set of images, we also removed infrared images and scaled and mapped the images </a:t>
            </a:r>
            <a:endParaRPr sz="1200">
              <a:solidFill>
                <a:srgbClr val="434343"/>
              </a:solidFill>
              <a:latin typeface="Exo 2"/>
              <a:ea typeface="Exo 2"/>
              <a:cs typeface="Exo 2"/>
              <a:sym typeface="Exo 2"/>
            </a:endParaRPr>
          </a:p>
          <a:p>
            <a:pPr indent="0" lvl="0" marL="0" rtl="0" algn="l">
              <a:lnSpc>
                <a:spcPct val="115000"/>
              </a:lnSpc>
              <a:spcBef>
                <a:spcPts val="1600"/>
              </a:spcBef>
              <a:spcAft>
                <a:spcPts val="0"/>
              </a:spcAft>
              <a:buClr>
                <a:schemeClr val="dk1"/>
              </a:buClr>
              <a:buSzPts val="1100"/>
              <a:buFont typeface="Arial"/>
              <a:buNone/>
            </a:pPr>
            <a:r>
              <a:rPr lang="en" sz="1200">
                <a:solidFill>
                  <a:srgbClr val="434343"/>
                </a:solidFill>
                <a:latin typeface="Exo 2"/>
                <a:ea typeface="Exo 2"/>
                <a:cs typeface="Exo 2"/>
                <a:sym typeface="Exo 2"/>
              </a:rPr>
              <a:t>The second thing we worked on was increasing the accuracy and we did that by using the models Xception and Vit, the submodels that we used were distribution runner ,Adam and Adam w/ weight decay.</a:t>
            </a:r>
            <a:endParaRPr sz="1200">
              <a:solidFill>
                <a:srgbClr val="434343"/>
              </a:solidFill>
              <a:latin typeface="Exo 2"/>
              <a:ea typeface="Exo 2"/>
              <a:cs typeface="Exo 2"/>
              <a:sym typeface="Exo 2"/>
            </a:endParaRPr>
          </a:p>
          <a:p>
            <a:pPr indent="0" lvl="0" marL="914400" rtl="0" algn="l">
              <a:lnSpc>
                <a:spcPct val="115000"/>
              </a:lnSpc>
              <a:spcBef>
                <a:spcPts val="1600"/>
              </a:spcBef>
              <a:spcAft>
                <a:spcPts val="0"/>
              </a:spcAft>
              <a:buNone/>
            </a:pPr>
            <a:r>
              <a:t/>
            </a:r>
            <a:endParaRPr sz="1500">
              <a:solidFill>
                <a:srgbClr val="434343"/>
              </a:solidFill>
              <a:latin typeface="Exo 2"/>
              <a:ea typeface="Exo 2"/>
              <a:cs typeface="Exo 2"/>
              <a:sym typeface="Exo 2"/>
            </a:endParaRPr>
          </a:p>
          <a:p>
            <a:pPr indent="0" lvl="0" marL="0" rtl="0" algn="l">
              <a:lnSpc>
                <a:spcPct val="115000"/>
              </a:lnSpc>
              <a:spcBef>
                <a:spcPts val="1600"/>
              </a:spcBef>
              <a:spcAft>
                <a:spcPts val="0"/>
              </a:spcAft>
              <a:buClr>
                <a:schemeClr val="dk1"/>
              </a:buClr>
              <a:buSzPts val="1100"/>
              <a:buFont typeface="Arial"/>
              <a:buNone/>
            </a:pPr>
            <a:r>
              <a:t/>
            </a:r>
            <a:endParaRPr sz="1500">
              <a:solidFill>
                <a:srgbClr val="434343"/>
              </a:solidFill>
              <a:latin typeface="Exo 2"/>
              <a:ea typeface="Exo 2"/>
              <a:cs typeface="Exo 2"/>
              <a:sym typeface="Exo 2"/>
            </a:endParaRPr>
          </a:p>
          <a:p>
            <a:pPr indent="0" lvl="0" marL="0" rtl="0" algn="l">
              <a:lnSpc>
                <a:spcPct val="115000"/>
              </a:lnSpc>
              <a:spcBef>
                <a:spcPts val="1600"/>
              </a:spcBef>
              <a:spcAft>
                <a:spcPts val="160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3e730004e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3e730004e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Ayia</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Before we dive in, let me give you guy some context on the current state of drone </a:t>
            </a:r>
            <a:r>
              <a:rPr lang="en" sz="1200"/>
              <a:t>navigation</a:t>
            </a: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Drones use satellite navigation to determine their location. </a:t>
            </a:r>
            <a:endParaRPr sz="1200"/>
          </a:p>
          <a:p>
            <a:pPr indent="0" lvl="0" marL="0" rtl="0" algn="l">
              <a:spcBef>
                <a:spcPts val="0"/>
              </a:spcBef>
              <a:spcAft>
                <a:spcPts val="0"/>
              </a:spcAft>
              <a:buNone/>
            </a:pPr>
            <a:r>
              <a:rPr lang="en" sz="1200">
                <a:solidFill>
                  <a:srgbClr val="434343"/>
                </a:solidFill>
                <a:latin typeface="Exo 2"/>
                <a:ea typeface="Exo 2"/>
                <a:cs typeface="Exo 2"/>
                <a:sym typeface="Exo 2"/>
              </a:rPr>
              <a:t>and are generally equipped with small cameras so that they can be navigated around obstacles on various terrain.</a:t>
            </a:r>
            <a:endParaRPr sz="1200">
              <a:solidFill>
                <a:srgbClr val="434343"/>
              </a:solidFill>
              <a:latin typeface="Exo 2"/>
              <a:ea typeface="Exo 2"/>
              <a:cs typeface="Exo 2"/>
              <a:sym typeface="Exo 2"/>
            </a:endParaRPr>
          </a:p>
          <a:p>
            <a:pPr indent="0" lvl="0" marL="0" rtl="0" algn="l">
              <a:spcBef>
                <a:spcPts val="0"/>
              </a:spcBef>
              <a:spcAft>
                <a:spcPts val="0"/>
              </a:spcAft>
              <a:buNone/>
            </a:pPr>
            <a:r>
              <a:t/>
            </a:r>
            <a:endParaRPr sz="1200">
              <a:solidFill>
                <a:srgbClr val="434343"/>
              </a:solidFill>
              <a:latin typeface="Exo 2"/>
              <a:ea typeface="Exo 2"/>
              <a:cs typeface="Exo 2"/>
              <a:sym typeface="Exo 2"/>
            </a:endParaRPr>
          </a:p>
          <a:p>
            <a:pPr indent="0" lvl="0" marL="0" rtl="0" algn="l">
              <a:spcBef>
                <a:spcPts val="0"/>
              </a:spcBef>
              <a:spcAft>
                <a:spcPts val="0"/>
              </a:spcAft>
              <a:buNone/>
            </a:pPr>
            <a:r>
              <a:rPr lang="en" sz="1200">
                <a:solidFill>
                  <a:srgbClr val="434343"/>
                </a:solidFill>
                <a:latin typeface="Exo 2"/>
                <a:ea typeface="Exo 2"/>
                <a:cs typeface="Exo 2"/>
                <a:sym typeface="Exo 2"/>
              </a:rPr>
              <a:t>With advancements in technology, the satellite signal that the drone receives are susceptible to spoofing, which is a form of interference which makes the drone believes it is at a false location usually done using a nearby radio transmitter. </a:t>
            </a:r>
            <a:endParaRPr sz="1200">
              <a:solidFill>
                <a:srgbClr val="434343"/>
              </a:solidFill>
              <a:latin typeface="Exo 2"/>
              <a:ea typeface="Exo 2"/>
              <a:cs typeface="Exo 2"/>
              <a:sym typeface="Exo 2"/>
            </a:endParaRPr>
          </a:p>
          <a:p>
            <a:pPr indent="0" lvl="0" marL="0" rtl="0" algn="l">
              <a:spcBef>
                <a:spcPts val="0"/>
              </a:spcBef>
              <a:spcAft>
                <a:spcPts val="0"/>
              </a:spcAft>
              <a:buNone/>
            </a:pPr>
            <a:r>
              <a:t/>
            </a:r>
            <a:endParaRPr sz="1200">
              <a:solidFill>
                <a:srgbClr val="434343"/>
              </a:solidFill>
              <a:latin typeface="Exo 2"/>
              <a:ea typeface="Exo 2"/>
              <a:cs typeface="Exo 2"/>
              <a:sym typeface="Exo 2"/>
            </a:endParaRPr>
          </a:p>
          <a:p>
            <a:pPr indent="0" lvl="0" marL="0" rtl="0" algn="l">
              <a:spcBef>
                <a:spcPts val="0"/>
              </a:spcBef>
              <a:spcAft>
                <a:spcPts val="0"/>
              </a:spcAft>
              <a:buNone/>
            </a:pPr>
            <a:r>
              <a:rPr lang="en" sz="1200">
                <a:solidFill>
                  <a:srgbClr val="434343"/>
                </a:solidFill>
                <a:latin typeface="Exo 2"/>
                <a:ea typeface="Exo 2"/>
                <a:cs typeface="Exo 2"/>
                <a:sym typeface="Exo 2"/>
              </a:rPr>
              <a:t>This then leads to the “why” of our project, to circumvent both natural interference(reflection, and inclement weather) and artificial interference (like spoofing) we can’t solely rely on the more traditional methods of navigation (global navigation satellite system/gps)</a:t>
            </a:r>
            <a:endParaRPr sz="1200">
              <a:solidFill>
                <a:srgbClr val="434343"/>
              </a:solidFill>
              <a:latin typeface="Exo 2"/>
              <a:ea typeface="Exo 2"/>
              <a:cs typeface="Exo 2"/>
              <a:sym typeface="Exo 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f82e1161c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3f82e1161c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Adrian</a:t>
            </a:r>
            <a:endParaRPr/>
          </a:p>
          <a:p>
            <a:pPr indent="0" lvl="0" marL="0" rtl="0" algn="l">
              <a:spcBef>
                <a:spcPts val="0"/>
              </a:spcBef>
              <a:spcAft>
                <a:spcPts val="0"/>
              </a:spcAft>
              <a:buNone/>
            </a:pPr>
            <a:r>
              <a:rPr lang="en"/>
              <a:t>Some terminology to help you understand our project includes  geolocalization, visual localization and absolute visual geolocalization.</a:t>
            </a:r>
            <a:endParaRPr/>
          </a:p>
          <a:p>
            <a:pPr indent="0" lvl="0" marL="0" rtl="0" algn="l">
              <a:spcBef>
                <a:spcPts val="0"/>
              </a:spcBef>
              <a:spcAft>
                <a:spcPts val="0"/>
              </a:spcAft>
              <a:buNone/>
            </a:pPr>
            <a:r>
              <a:rPr lang="en"/>
              <a:t>Geolocalization is</a:t>
            </a:r>
            <a:r>
              <a:rPr lang="en" sz="800"/>
              <a:t> </a:t>
            </a:r>
            <a:r>
              <a:rPr lang="en" sz="1200">
                <a:solidFill>
                  <a:srgbClr val="434343"/>
                </a:solidFill>
                <a:latin typeface="Exo 2"/>
                <a:ea typeface="Exo 2"/>
                <a:cs typeface="Exo 2"/>
                <a:sym typeface="Exo 2"/>
              </a:rPr>
              <a:t>the process of determining or estimating the geographic position of an object.</a:t>
            </a:r>
            <a:endParaRPr sz="1200">
              <a:solidFill>
                <a:srgbClr val="434343"/>
              </a:solidFill>
              <a:latin typeface="Exo 2"/>
              <a:ea typeface="Exo 2"/>
              <a:cs typeface="Exo 2"/>
              <a:sym typeface="Exo 2"/>
            </a:endParaRPr>
          </a:p>
          <a:p>
            <a:pPr indent="0" lvl="0" marL="0" rtl="0" algn="l">
              <a:spcBef>
                <a:spcPts val="0"/>
              </a:spcBef>
              <a:spcAft>
                <a:spcPts val="0"/>
              </a:spcAft>
              <a:buNone/>
            </a:pPr>
            <a:r>
              <a:rPr lang="en"/>
              <a:t>Visual localization i</a:t>
            </a:r>
            <a:r>
              <a:rPr lang="en" sz="1000"/>
              <a:t>s</a:t>
            </a:r>
            <a:r>
              <a:rPr lang="en" sz="800"/>
              <a:t>  </a:t>
            </a:r>
            <a:r>
              <a:rPr lang="en" sz="1200">
                <a:solidFill>
                  <a:srgbClr val="434343"/>
                </a:solidFill>
                <a:latin typeface="Exo 2"/>
                <a:ea typeface="Exo 2"/>
                <a:cs typeface="Exo 2"/>
                <a:sym typeface="Exo 2"/>
              </a:rPr>
              <a:t>to estimate the camera pose of a given image relative to a visual representation of a known scene </a:t>
            </a:r>
            <a:endParaRPr sz="1200">
              <a:solidFill>
                <a:srgbClr val="434343"/>
              </a:solidFill>
              <a:latin typeface="Exo 2"/>
              <a:ea typeface="Exo 2"/>
              <a:cs typeface="Exo 2"/>
              <a:sym typeface="Exo 2"/>
            </a:endParaRPr>
          </a:p>
          <a:p>
            <a:pPr indent="0" lvl="0" marL="0" rtl="0" algn="l">
              <a:spcBef>
                <a:spcPts val="0"/>
              </a:spcBef>
              <a:spcAft>
                <a:spcPts val="0"/>
              </a:spcAft>
              <a:buNone/>
            </a:pPr>
            <a:r>
              <a:rPr lang="en" sz="1200">
                <a:solidFill>
                  <a:srgbClr val="434343"/>
                </a:solidFill>
                <a:latin typeface="Exo 2"/>
                <a:ea typeface="Exo 2"/>
                <a:cs typeface="Exo 2"/>
                <a:sym typeface="Exo 2"/>
              </a:rPr>
              <a:t>Absolute visual geolocalization is </a:t>
            </a:r>
            <a:r>
              <a:rPr lang="en">
                <a:solidFill>
                  <a:srgbClr val="434343"/>
                </a:solidFill>
                <a:latin typeface="Exo 2"/>
                <a:ea typeface="Exo 2"/>
                <a:cs typeface="Exo 2"/>
                <a:sym typeface="Exo 2"/>
              </a:rPr>
              <a:t>locating  the current view of the UAV in a reference satellite map or georeferenced imagery from previous flights</a:t>
            </a:r>
            <a:endParaRPr sz="800">
              <a:solidFill>
                <a:srgbClr val="434343"/>
              </a:solidFill>
              <a:latin typeface="Exo 2"/>
              <a:ea typeface="Exo 2"/>
              <a:cs typeface="Exo 2"/>
              <a:sym typeface="Exo 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3f82e1161c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3f82e1161c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Santi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3ee82baa0b_4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3ee82baa0b_4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Santi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3f82e1161c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3f82e1161c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Santi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3f82e1161c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3f82e1161c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Devin</a:t>
            </a:r>
            <a:endParaRPr sz="1200"/>
          </a:p>
          <a:p>
            <a:pPr indent="0" lvl="0" marL="0" rtl="0" algn="l">
              <a:lnSpc>
                <a:spcPct val="115000"/>
              </a:lnSpc>
              <a:spcBef>
                <a:spcPts val="0"/>
              </a:spcBef>
              <a:spcAft>
                <a:spcPts val="0"/>
              </a:spcAft>
              <a:buNone/>
            </a:pPr>
            <a:r>
              <a:rPr lang="en" sz="1200">
                <a:solidFill>
                  <a:srgbClr val="434343"/>
                </a:solidFill>
                <a:latin typeface="Exo 2"/>
                <a:ea typeface="Exo 2"/>
                <a:cs typeface="Exo 2"/>
                <a:sym typeface="Exo 2"/>
              </a:rPr>
              <a:t>The pretrain Xception network can classify 1000 object categories, but in our class we are using Xception to categorize location of images.</a:t>
            </a:r>
            <a:endParaRPr sz="1200">
              <a:solidFill>
                <a:srgbClr val="434343"/>
              </a:solidFill>
              <a:latin typeface="Exo 2"/>
              <a:ea typeface="Exo 2"/>
              <a:cs typeface="Exo 2"/>
              <a:sym typeface="Exo 2"/>
            </a:endParaRPr>
          </a:p>
          <a:p>
            <a:pPr indent="0" lvl="0" marL="0" rtl="0" algn="l">
              <a:lnSpc>
                <a:spcPct val="115000"/>
              </a:lnSpc>
              <a:spcBef>
                <a:spcPts val="1600"/>
              </a:spcBef>
              <a:spcAft>
                <a:spcPts val="0"/>
              </a:spcAft>
              <a:buNone/>
            </a:pPr>
            <a:r>
              <a:rPr lang="en" sz="1200">
                <a:solidFill>
                  <a:srgbClr val="434343"/>
                </a:solidFill>
                <a:latin typeface="Exo 2"/>
                <a:ea typeface="Exo 2"/>
                <a:cs typeface="Exo 2"/>
                <a:sym typeface="Exo 2"/>
              </a:rPr>
              <a:t>Issue add point:  Although is was our most optimal model it was still underdeveloped for aerial geolocalization.</a:t>
            </a:r>
            <a:endParaRPr sz="1200">
              <a:solidFill>
                <a:srgbClr val="434343"/>
              </a:solidFill>
              <a:latin typeface="Exo 2"/>
              <a:ea typeface="Exo 2"/>
              <a:cs typeface="Exo 2"/>
              <a:sym typeface="Exo 2"/>
            </a:endParaRPr>
          </a:p>
          <a:p>
            <a:pPr indent="0" lvl="0" marL="0" rtl="0" algn="l">
              <a:lnSpc>
                <a:spcPct val="115000"/>
              </a:lnSpc>
              <a:spcBef>
                <a:spcPts val="1600"/>
              </a:spcBef>
              <a:spcAft>
                <a:spcPts val="0"/>
              </a:spcAft>
              <a:buNone/>
            </a:pPr>
            <a:r>
              <a:rPr lang="en" sz="1200">
                <a:solidFill>
                  <a:srgbClr val="434343"/>
                </a:solidFill>
                <a:latin typeface="Exo 2"/>
                <a:ea typeface="Exo 2"/>
                <a:cs typeface="Exo 2"/>
                <a:sym typeface="Exo 2"/>
              </a:rPr>
              <a:t>Changes: Characterizing the location estimate, with the loss function set to negative log-likelihood.</a:t>
            </a:r>
            <a:endParaRPr sz="1200">
              <a:solidFill>
                <a:srgbClr val="434343"/>
              </a:solidFill>
              <a:latin typeface="Exo 2"/>
              <a:ea typeface="Exo 2"/>
              <a:cs typeface="Exo 2"/>
              <a:sym typeface="Exo 2"/>
            </a:endParaRPr>
          </a:p>
          <a:p>
            <a:pPr indent="0" lvl="0" marL="0" rtl="0" algn="l">
              <a:lnSpc>
                <a:spcPct val="115000"/>
              </a:lnSpc>
              <a:spcBef>
                <a:spcPts val="1600"/>
              </a:spcBef>
              <a:spcAft>
                <a:spcPts val="0"/>
              </a:spcAft>
              <a:buNone/>
            </a:pPr>
            <a:r>
              <a:rPr lang="en" sz="1200">
                <a:solidFill>
                  <a:srgbClr val="434343"/>
                </a:solidFill>
                <a:latin typeface="Exo 2"/>
                <a:ea typeface="Exo 2"/>
                <a:cs typeface="Exo 2"/>
                <a:sym typeface="Exo 2"/>
              </a:rPr>
              <a:t>Results:  But with limited time and resources a few architectures were only able to be tested with a larger dataset.</a:t>
            </a:r>
            <a:endParaRPr sz="1200">
              <a:solidFill>
                <a:srgbClr val="434343"/>
              </a:solidFill>
              <a:latin typeface="Exo 2"/>
              <a:ea typeface="Exo 2"/>
              <a:cs typeface="Exo 2"/>
              <a:sym typeface="Exo 2"/>
            </a:endParaRPr>
          </a:p>
          <a:p>
            <a:pPr indent="0" lvl="0" marL="0" rtl="0" algn="l">
              <a:lnSpc>
                <a:spcPct val="115000"/>
              </a:lnSpc>
              <a:spcBef>
                <a:spcPts val="1600"/>
              </a:spcBef>
              <a:spcAft>
                <a:spcPts val="1600"/>
              </a:spcAft>
              <a:buClr>
                <a:schemeClr val="dk1"/>
              </a:buClr>
              <a:buSzPts val="1100"/>
              <a:buFont typeface="Arial"/>
              <a:buNone/>
            </a:pPr>
            <a:r>
              <a:t/>
            </a:r>
            <a:endParaRPr sz="1500">
              <a:solidFill>
                <a:srgbClr val="434343"/>
              </a:solidFill>
              <a:latin typeface="Exo 2"/>
              <a:ea typeface="Exo 2"/>
              <a:cs typeface="Exo 2"/>
              <a:sym typeface="Exo 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0"/>
              <a:buNone/>
              <a:defRPr sz="9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rtl="0" algn="r">
              <a:lnSpc>
                <a:spcPct val="100000"/>
              </a:lnSpc>
              <a:spcBef>
                <a:spcPts val="0"/>
              </a:spcBef>
              <a:spcAft>
                <a:spcPts val="0"/>
              </a:spcAft>
              <a:buSzPts val="1200"/>
              <a:buChar char="●"/>
              <a:defRPr sz="1600"/>
            </a:lvl1pPr>
            <a:lvl2pPr indent="-304800" lvl="1" marL="914400" rtl="0" algn="ctr">
              <a:spcBef>
                <a:spcPts val="0"/>
              </a:spcBef>
              <a:spcAft>
                <a:spcPts val="0"/>
              </a:spcAft>
              <a:buSzPts val="1200"/>
              <a:buChar char="○"/>
              <a:defRPr/>
            </a:lvl2pPr>
            <a:lvl3pPr indent="-304800" lvl="2" marL="1371600" rtl="0" algn="ctr">
              <a:spcBef>
                <a:spcPts val="1600"/>
              </a:spcBef>
              <a:spcAft>
                <a:spcPts val="0"/>
              </a:spcAft>
              <a:buSzPts val="1200"/>
              <a:buChar char="■"/>
              <a:defRPr/>
            </a:lvl3pPr>
            <a:lvl4pPr indent="-304800" lvl="3" marL="1828800" rtl="0" algn="ctr">
              <a:spcBef>
                <a:spcPts val="1600"/>
              </a:spcBef>
              <a:spcAft>
                <a:spcPts val="0"/>
              </a:spcAft>
              <a:buSzPts val="1200"/>
              <a:buChar char="●"/>
              <a:defRPr/>
            </a:lvl4pPr>
            <a:lvl5pPr indent="-304800" lvl="4" marL="2286000" rtl="0" algn="ctr">
              <a:spcBef>
                <a:spcPts val="1600"/>
              </a:spcBef>
              <a:spcAft>
                <a:spcPts val="0"/>
              </a:spcAft>
              <a:buSzPts val="1200"/>
              <a:buChar char="○"/>
              <a:defRPr/>
            </a:lvl5pPr>
            <a:lvl6pPr indent="-304800" lvl="5" marL="2743200" rtl="0" algn="ctr">
              <a:spcBef>
                <a:spcPts val="1600"/>
              </a:spcBef>
              <a:spcAft>
                <a:spcPts val="0"/>
              </a:spcAft>
              <a:buSzPts val="1200"/>
              <a:buChar char="■"/>
              <a:defRPr/>
            </a:lvl6pPr>
            <a:lvl7pPr indent="-304800" lvl="6" marL="3200400" rtl="0" algn="ctr">
              <a:spcBef>
                <a:spcPts val="1600"/>
              </a:spcBef>
              <a:spcAft>
                <a:spcPts val="0"/>
              </a:spcAft>
              <a:buSzPts val="1200"/>
              <a:buChar char="●"/>
              <a:defRPr/>
            </a:lvl7pPr>
            <a:lvl8pPr indent="-304800" lvl="7" marL="3657600" rtl="0" algn="ctr">
              <a:spcBef>
                <a:spcPts val="1600"/>
              </a:spcBef>
              <a:spcAft>
                <a:spcPts val="0"/>
              </a:spcAft>
              <a:buSzPts val="1200"/>
              <a:buChar char="○"/>
              <a:defRPr/>
            </a:lvl8pPr>
            <a:lvl9pPr indent="-304800" lvl="8" marL="4114800" rtl="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123" name="Google Shape;123;p24"/>
          <p:cNvPicPr preferRelativeResize="0"/>
          <p:nvPr/>
        </p:nvPicPr>
        <p:blipFill>
          <a:blip r:embed="rId3">
            <a:alphaModFix/>
          </a:blip>
          <a:stretch>
            <a:fillRect/>
          </a:stretch>
        </p:blipFill>
        <p:spPr>
          <a:xfrm>
            <a:off x="0" y="0"/>
            <a:ext cx="3026300" cy="3019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30" name="Google Shape;130;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1" name="Google Shape;131;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2" name="Google Shape;132;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3" name="Google Shape;133;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4" name="Google Shape;134;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5" name="Google Shape;135;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38" name="Google Shape;138;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9" name="Google Shape;139;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b="1" lang="en"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rgbClr val="434343"/>
                </a:solidFill>
                <a:latin typeface="Roboto Condensed"/>
                <a:ea typeface="Roboto Condensed"/>
                <a:cs typeface="Roboto Condensed"/>
                <a:sym typeface="Roboto Condensed"/>
              </a:rPr>
              <a:t>Please keep this slide for attribution.</a:t>
            </a:r>
            <a:endParaRPr b="1" sz="900">
              <a:solidFill>
                <a:srgbClr val="434343"/>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434343"/>
              </a:buClr>
              <a:buSzPts val="800"/>
              <a:buFont typeface="Nunito Light"/>
              <a:buAutoNum type="arabicPeriod"/>
              <a:defRPr>
                <a:solidFill>
                  <a:srgbClr val="000000"/>
                </a:solidFill>
              </a:defRPr>
            </a:lvl1pPr>
            <a:lvl2pPr indent="-304800" lvl="1" marL="914400" rtl="0">
              <a:spcBef>
                <a:spcPts val="1600"/>
              </a:spcBef>
              <a:spcAft>
                <a:spcPts val="0"/>
              </a:spcAft>
              <a:buClr>
                <a:srgbClr val="434343"/>
              </a:buClr>
              <a:buSzPts val="1200"/>
              <a:buFont typeface="Nunito Light"/>
              <a:buAutoNum type="alphaLcPeriod"/>
              <a:defRPr>
                <a:solidFill>
                  <a:srgbClr val="000000"/>
                </a:solidFill>
              </a:defRPr>
            </a:lvl2pPr>
            <a:lvl3pPr indent="-304800" lvl="2" marL="1371600" rtl="0">
              <a:spcBef>
                <a:spcPts val="1600"/>
              </a:spcBef>
              <a:spcAft>
                <a:spcPts val="0"/>
              </a:spcAft>
              <a:buClr>
                <a:srgbClr val="434343"/>
              </a:buClr>
              <a:buSzPts val="1200"/>
              <a:buFont typeface="Nunito Light"/>
              <a:buAutoNum type="romanLcPeriod"/>
              <a:defRPr>
                <a:solidFill>
                  <a:srgbClr val="000000"/>
                </a:solidFill>
              </a:defRPr>
            </a:lvl3pPr>
            <a:lvl4pPr indent="-304800" lvl="3" marL="1828800" rtl="0">
              <a:spcBef>
                <a:spcPts val="1600"/>
              </a:spcBef>
              <a:spcAft>
                <a:spcPts val="0"/>
              </a:spcAft>
              <a:buClr>
                <a:srgbClr val="434343"/>
              </a:buClr>
              <a:buSzPts val="1200"/>
              <a:buFont typeface="Nunito Light"/>
              <a:buAutoNum type="arabicPeriod"/>
              <a:defRPr>
                <a:solidFill>
                  <a:srgbClr val="000000"/>
                </a:solidFill>
              </a:defRPr>
            </a:lvl4pPr>
            <a:lvl5pPr indent="-304800" lvl="4" marL="2286000" rtl="0">
              <a:spcBef>
                <a:spcPts val="1600"/>
              </a:spcBef>
              <a:spcAft>
                <a:spcPts val="0"/>
              </a:spcAft>
              <a:buClr>
                <a:srgbClr val="434343"/>
              </a:buClr>
              <a:buSzPts val="1200"/>
              <a:buFont typeface="Nunito Light"/>
              <a:buAutoNum type="alphaLcPeriod"/>
              <a:defRPr>
                <a:solidFill>
                  <a:srgbClr val="000000"/>
                </a:solidFill>
              </a:defRPr>
            </a:lvl5pPr>
            <a:lvl6pPr indent="-304800" lvl="5" marL="2743200" rtl="0">
              <a:spcBef>
                <a:spcPts val="1600"/>
              </a:spcBef>
              <a:spcAft>
                <a:spcPts val="0"/>
              </a:spcAft>
              <a:buClr>
                <a:srgbClr val="434343"/>
              </a:buClr>
              <a:buSzPts val="1200"/>
              <a:buFont typeface="Nunito Light"/>
              <a:buAutoNum type="romanLcPeriod"/>
              <a:defRPr>
                <a:solidFill>
                  <a:srgbClr val="000000"/>
                </a:solidFill>
              </a:defRPr>
            </a:lvl6pPr>
            <a:lvl7pPr indent="-304800" lvl="6" marL="3200400" rtl="0">
              <a:spcBef>
                <a:spcPts val="1600"/>
              </a:spcBef>
              <a:spcAft>
                <a:spcPts val="0"/>
              </a:spcAft>
              <a:buClr>
                <a:srgbClr val="434343"/>
              </a:buClr>
              <a:buSzPts val="1200"/>
              <a:buFont typeface="Nunito Light"/>
              <a:buAutoNum type="arabicPeriod"/>
              <a:defRPr>
                <a:solidFill>
                  <a:srgbClr val="000000"/>
                </a:solidFill>
              </a:defRPr>
            </a:lvl7pPr>
            <a:lvl8pPr indent="-304800" lvl="7" marL="3657600" rtl="0">
              <a:spcBef>
                <a:spcPts val="1600"/>
              </a:spcBef>
              <a:spcAft>
                <a:spcPts val="0"/>
              </a:spcAft>
              <a:buClr>
                <a:srgbClr val="434343"/>
              </a:buClr>
              <a:buSzPts val="1200"/>
              <a:buFont typeface="Nunito Light"/>
              <a:buAutoNum type="alphaLcPeriod"/>
              <a:defRPr>
                <a:solidFill>
                  <a:srgbClr val="000000"/>
                </a:solidFill>
              </a:defRPr>
            </a:lvl8pPr>
            <a:lvl9pPr indent="-304800" lvl="8" marL="4114800" rtl="0">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34343"/>
              </a:buClr>
              <a:buSzPts val="2800"/>
              <a:buFont typeface="Exo 2"/>
              <a:buNone/>
              <a:defRPr b="1" sz="2800">
                <a:solidFill>
                  <a:srgbClr val="434343"/>
                </a:solidFill>
                <a:latin typeface="Exo 2"/>
                <a:ea typeface="Exo 2"/>
                <a:cs typeface="Exo 2"/>
                <a:sym typeface="Exo 2"/>
              </a:defRPr>
            </a:lvl1pPr>
            <a:lvl2pPr lvl="1" rtl="0">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rtl="0">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rtl="0">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rtl="0">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rtl="0">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rtl="0">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rtl="0">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rtl="0">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mc:AlternateContent>
    <mc:Choice Requires="p14">
      <p:transition spd="slow" p14:dur="10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67.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6.pn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5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65.png"/><Relationship Id="rId5" Type="http://schemas.openxmlformats.org/officeDocument/2006/relationships/image" Target="../media/image50.png"/><Relationship Id="rId6" Type="http://schemas.openxmlformats.org/officeDocument/2006/relationships/image" Target="../media/image46.png"/><Relationship Id="rId7" Type="http://schemas.openxmlformats.org/officeDocument/2006/relationships/image" Target="../media/image55.png"/><Relationship Id="rId8"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comments" Target="../comments/comment1.xml"/><Relationship Id="rId4" Type="http://schemas.openxmlformats.org/officeDocument/2006/relationships/image" Target="../media/image6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1.jpg"/><Relationship Id="rId4" Type="http://schemas.openxmlformats.org/officeDocument/2006/relationships/image" Target="../media/image22.png"/><Relationship Id="rId9" Type="http://schemas.openxmlformats.org/officeDocument/2006/relationships/image" Target="../media/image62.jpg"/><Relationship Id="rId5" Type="http://schemas.openxmlformats.org/officeDocument/2006/relationships/image" Target="../media/image27.png"/><Relationship Id="rId6" Type="http://schemas.openxmlformats.org/officeDocument/2006/relationships/image" Target="../media/image26.png"/><Relationship Id="rId7" Type="http://schemas.openxmlformats.org/officeDocument/2006/relationships/image" Target="../media/image28.png"/><Relationship Id="rId8" Type="http://schemas.openxmlformats.org/officeDocument/2006/relationships/image" Target="../media/image2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hyperlink" Target="https://mentourpilot.com/navguard-drone-navigation-without-gps/" TargetMode="External"/><Relationship Id="rId4" Type="http://schemas.openxmlformats.org/officeDocument/2006/relationships/hyperlink" Target="https://paperswithcode.com/task/visual-localization" TargetMode="External"/><Relationship Id="rId5" Type="http://schemas.openxmlformats.org/officeDocument/2006/relationships/hyperlink" Target="https://www.sciencedirect.com/science/article/pii/S0921889020305066" TargetMode="External"/><Relationship Id="rId6" Type="http://schemas.openxmlformats.org/officeDocument/2006/relationships/hyperlink" Target="https://digitalcommons.augustana.edu/cgi/viewcontent.cgi?article=1008&amp;amp;context=ethicscontest" TargetMode="External"/><Relationship Id="rId7" Type="http://schemas.openxmlformats.org/officeDocument/2006/relationships/hyperlink" Target="https://doi.org/10.1109/cvpr.2017.195"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33.jpg"/><Relationship Id="rId4" Type="http://schemas.openxmlformats.org/officeDocument/2006/relationships/image" Target="../media/image32.jpg"/><Relationship Id="rId9" Type="http://schemas.openxmlformats.org/officeDocument/2006/relationships/image" Target="../media/image37.jpg"/><Relationship Id="rId5" Type="http://schemas.openxmlformats.org/officeDocument/2006/relationships/image" Target="../media/image34.jpg"/><Relationship Id="rId6" Type="http://schemas.openxmlformats.org/officeDocument/2006/relationships/image" Target="../media/image35.jpg"/><Relationship Id="rId7" Type="http://schemas.openxmlformats.org/officeDocument/2006/relationships/image" Target="../media/image36.jpg"/><Relationship Id="rId8" Type="http://schemas.openxmlformats.org/officeDocument/2006/relationships/image" Target="../media/image39.jpg"/><Relationship Id="rId11" Type="http://schemas.openxmlformats.org/officeDocument/2006/relationships/image" Target="../media/image40.jpg"/><Relationship Id="rId10" Type="http://schemas.openxmlformats.org/officeDocument/2006/relationships/image" Target="../media/image38.jpg"/><Relationship Id="rId13" Type="http://schemas.openxmlformats.org/officeDocument/2006/relationships/image" Target="../media/image43.png"/><Relationship Id="rId12" Type="http://schemas.openxmlformats.org/officeDocument/2006/relationships/image" Target="../media/image4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9"/>
          <p:cNvSpPr txBox="1"/>
          <p:nvPr>
            <p:ph type="ctrTitle"/>
          </p:nvPr>
        </p:nvSpPr>
        <p:spPr>
          <a:xfrm>
            <a:off x="896700" y="1270250"/>
            <a:ext cx="7350600" cy="17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High-Altitude Drone Navigation</a:t>
            </a:r>
            <a:endParaRPr/>
          </a:p>
        </p:txBody>
      </p:sp>
      <p:sp>
        <p:nvSpPr>
          <p:cNvPr id="145" name="Google Shape;145;p29"/>
          <p:cNvSpPr txBox="1"/>
          <p:nvPr>
            <p:ph idx="1" type="subTitle"/>
          </p:nvPr>
        </p:nvSpPr>
        <p:spPr>
          <a:xfrm>
            <a:off x="3694950" y="2845950"/>
            <a:ext cx="1754100" cy="82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latin typeface="Exo 2 SemiBold"/>
                <a:ea typeface="Exo 2 SemiBold"/>
                <a:cs typeface="Exo 2 SemiBold"/>
                <a:sym typeface="Exo 2 SemiBold"/>
              </a:rPr>
              <a:t>Team DASA</a:t>
            </a:r>
            <a:endParaRPr sz="2200">
              <a:latin typeface="Exo 2 SemiBold"/>
              <a:ea typeface="Exo 2 SemiBold"/>
              <a:cs typeface="Exo 2 SemiBold"/>
              <a:sym typeface="Exo 2 SemiBold"/>
            </a:endParaRPr>
          </a:p>
        </p:txBody>
      </p:sp>
      <p:cxnSp>
        <p:nvCxnSpPr>
          <p:cNvPr id="146" name="Google Shape;146;p29"/>
          <p:cNvCxnSpPr/>
          <p:nvPr/>
        </p:nvCxnSpPr>
        <p:spPr>
          <a:xfrm>
            <a:off x="3342000" y="3115625"/>
            <a:ext cx="2460000" cy="0"/>
          </a:xfrm>
          <a:prstGeom prst="straightConnector1">
            <a:avLst/>
          </a:prstGeom>
          <a:noFill/>
          <a:ln cap="flat" cmpd="sng" w="9525">
            <a:solidFill>
              <a:srgbClr val="434343"/>
            </a:solidFill>
            <a:prstDash val="solid"/>
            <a:round/>
            <a:headEnd len="med" w="med" type="none"/>
            <a:tailEnd len="med" w="med" type="none"/>
          </a:ln>
        </p:spPr>
      </p:cxnSp>
      <p:pic>
        <p:nvPicPr>
          <p:cNvPr id="147" name="Google Shape;147;p29"/>
          <p:cNvPicPr preferRelativeResize="0"/>
          <p:nvPr/>
        </p:nvPicPr>
        <p:blipFill>
          <a:blip r:embed="rId3">
            <a:alphaModFix/>
          </a:blip>
          <a:stretch>
            <a:fillRect/>
          </a:stretch>
        </p:blipFill>
        <p:spPr>
          <a:xfrm>
            <a:off x="372625" y="3672450"/>
            <a:ext cx="1847373" cy="1404476"/>
          </a:xfrm>
          <a:prstGeom prst="rect">
            <a:avLst/>
          </a:prstGeom>
          <a:noFill/>
          <a:ln>
            <a:noFill/>
          </a:ln>
        </p:spPr>
      </p:pic>
      <p:pic>
        <p:nvPicPr>
          <p:cNvPr id="148" name="Google Shape;148;p29"/>
          <p:cNvPicPr preferRelativeResize="0"/>
          <p:nvPr/>
        </p:nvPicPr>
        <p:blipFill>
          <a:blip r:embed="rId4">
            <a:alphaModFix/>
          </a:blip>
          <a:stretch>
            <a:fillRect/>
          </a:stretch>
        </p:blipFill>
        <p:spPr>
          <a:xfrm>
            <a:off x="3734002" y="3877823"/>
            <a:ext cx="1675998" cy="1120850"/>
          </a:xfrm>
          <a:prstGeom prst="rect">
            <a:avLst/>
          </a:prstGeom>
          <a:noFill/>
          <a:ln>
            <a:noFill/>
          </a:ln>
        </p:spPr>
      </p:pic>
      <p:pic>
        <p:nvPicPr>
          <p:cNvPr id="149" name="Google Shape;149;p29"/>
          <p:cNvPicPr preferRelativeResize="0"/>
          <p:nvPr/>
        </p:nvPicPr>
        <p:blipFill>
          <a:blip r:embed="rId5">
            <a:alphaModFix/>
          </a:blip>
          <a:stretch>
            <a:fillRect/>
          </a:stretch>
        </p:blipFill>
        <p:spPr>
          <a:xfrm>
            <a:off x="6510038" y="4172174"/>
            <a:ext cx="2445310" cy="82650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38"/>
          <p:cNvPicPr preferRelativeResize="0"/>
          <p:nvPr/>
        </p:nvPicPr>
        <p:blipFill>
          <a:blip r:embed="rId3">
            <a:alphaModFix/>
          </a:blip>
          <a:stretch>
            <a:fillRect/>
          </a:stretch>
        </p:blipFill>
        <p:spPr>
          <a:xfrm>
            <a:off x="942975" y="687975"/>
            <a:ext cx="7258051" cy="4303125"/>
          </a:xfrm>
          <a:prstGeom prst="rect">
            <a:avLst/>
          </a:prstGeom>
          <a:noFill/>
          <a:ln>
            <a:noFill/>
          </a:ln>
        </p:spPr>
      </p:pic>
      <p:sp>
        <p:nvSpPr>
          <p:cNvPr id="346" name="Google Shape;346;p38"/>
          <p:cNvSpPr txBox="1"/>
          <p:nvPr>
            <p:ph idx="4294967295" type="ctrTitle"/>
          </p:nvPr>
        </p:nvSpPr>
        <p:spPr>
          <a:xfrm>
            <a:off x="1964851" y="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XCEPTION MODEL LAYERS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9"/>
          <p:cNvSpPr txBox="1"/>
          <p:nvPr>
            <p:ph idx="4294967295" type="ctrTitle"/>
          </p:nvPr>
        </p:nvSpPr>
        <p:spPr>
          <a:xfrm>
            <a:off x="1964851" y="1112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XCEPTION CODE BLOCKS</a:t>
            </a:r>
            <a:endParaRPr/>
          </a:p>
        </p:txBody>
      </p:sp>
      <p:pic>
        <p:nvPicPr>
          <p:cNvPr id="352" name="Google Shape;352;p39"/>
          <p:cNvPicPr preferRelativeResize="0"/>
          <p:nvPr/>
        </p:nvPicPr>
        <p:blipFill>
          <a:blip r:embed="rId3">
            <a:alphaModFix/>
          </a:blip>
          <a:stretch>
            <a:fillRect/>
          </a:stretch>
        </p:blipFill>
        <p:spPr>
          <a:xfrm>
            <a:off x="4811825" y="995875"/>
            <a:ext cx="3734627" cy="3552200"/>
          </a:xfrm>
          <a:prstGeom prst="rect">
            <a:avLst/>
          </a:prstGeom>
          <a:noFill/>
          <a:ln>
            <a:noFill/>
          </a:ln>
        </p:spPr>
      </p:pic>
      <p:pic>
        <p:nvPicPr>
          <p:cNvPr id="353" name="Google Shape;353;p39"/>
          <p:cNvPicPr preferRelativeResize="0"/>
          <p:nvPr/>
        </p:nvPicPr>
        <p:blipFill>
          <a:blip r:embed="rId4">
            <a:alphaModFix/>
          </a:blip>
          <a:stretch>
            <a:fillRect/>
          </a:stretch>
        </p:blipFill>
        <p:spPr>
          <a:xfrm>
            <a:off x="558075" y="1913900"/>
            <a:ext cx="3569049" cy="1843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0"/>
          <p:cNvSpPr/>
          <p:nvPr/>
        </p:nvSpPr>
        <p:spPr>
          <a:xfrm>
            <a:off x="709350" y="1181100"/>
            <a:ext cx="7725300" cy="3436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0"/>
          <p:cNvSpPr txBox="1"/>
          <p:nvPr>
            <p:ph idx="4294967295" type="ctrTitle"/>
          </p:nvPr>
        </p:nvSpPr>
        <p:spPr>
          <a:xfrm>
            <a:off x="840450" y="384650"/>
            <a:ext cx="72477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DISTRIBUTION RUNNER CODE BLOCKS</a:t>
            </a:r>
            <a:endParaRPr/>
          </a:p>
        </p:txBody>
      </p:sp>
      <p:pic>
        <p:nvPicPr>
          <p:cNvPr id="360" name="Google Shape;360;p40"/>
          <p:cNvPicPr preferRelativeResize="0"/>
          <p:nvPr/>
        </p:nvPicPr>
        <p:blipFill>
          <a:blip r:embed="rId3">
            <a:alphaModFix/>
          </a:blip>
          <a:stretch>
            <a:fillRect/>
          </a:stretch>
        </p:blipFill>
        <p:spPr>
          <a:xfrm>
            <a:off x="197823" y="1650575"/>
            <a:ext cx="7247597" cy="2113875"/>
          </a:xfrm>
          <a:prstGeom prst="rect">
            <a:avLst/>
          </a:prstGeom>
          <a:noFill/>
          <a:ln>
            <a:noFill/>
          </a:ln>
        </p:spPr>
      </p:pic>
      <p:pic>
        <p:nvPicPr>
          <p:cNvPr id="361" name="Google Shape;361;p40"/>
          <p:cNvPicPr preferRelativeResize="0"/>
          <p:nvPr/>
        </p:nvPicPr>
        <p:blipFill>
          <a:blip r:embed="rId4">
            <a:alphaModFix/>
          </a:blip>
          <a:stretch>
            <a:fillRect/>
          </a:stretch>
        </p:blipFill>
        <p:spPr>
          <a:xfrm>
            <a:off x="709350" y="1300360"/>
            <a:ext cx="4992451" cy="3198269"/>
          </a:xfrm>
          <a:prstGeom prst="rect">
            <a:avLst/>
          </a:prstGeom>
          <a:noFill/>
          <a:ln cap="flat" cmpd="sng" w="9525">
            <a:solidFill>
              <a:schemeClr val="accent1"/>
            </a:solidFill>
            <a:prstDash val="solid"/>
            <a:round/>
            <a:headEnd len="sm" w="sm" type="none"/>
            <a:tailEnd len="sm" w="sm" type="none"/>
          </a:ln>
        </p:spPr>
      </p:pic>
      <p:sp>
        <p:nvSpPr>
          <p:cNvPr id="362" name="Google Shape;362;p40"/>
          <p:cNvSpPr txBox="1"/>
          <p:nvPr/>
        </p:nvSpPr>
        <p:spPr>
          <a:xfrm>
            <a:off x="7502900" y="1555063"/>
            <a:ext cx="11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Added Layers</a:t>
            </a:r>
            <a:endParaRPr b="1">
              <a:latin typeface="Roboto Condensed"/>
              <a:ea typeface="Roboto Condensed"/>
              <a:cs typeface="Roboto Condensed"/>
              <a:sym typeface="Roboto Condensed"/>
            </a:endParaRPr>
          </a:p>
        </p:txBody>
      </p:sp>
      <p:sp>
        <p:nvSpPr>
          <p:cNvPr id="363" name="Google Shape;363;p40"/>
          <p:cNvSpPr txBox="1"/>
          <p:nvPr/>
        </p:nvSpPr>
        <p:spPr>
          <a:xfrm>
            <a:off x="6249000" y="2507425"/>
            <a:ext cx="190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Distribution </a:t>
            </a:r>
            <a:r>
              <a:rPr b="1" lang="en">
                <a:latin typeface="Roboto Condensed"/>
                <a:ea typeface="Roboto Condensed"/>
                <a:cs typeface="Roboto Condensed"/>
                <a:sym typeface="Roboto Condensed"/>
              </a:rPr>
              <a:t>Argument</a:t>
            </a:r>
            <a:endParaRPr b="1">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62"/>
                                        </p:tgtEl>
                                      </p:cBhvr>
                                    </p:animEffect>
                                    <p:set>
                                      <p:cBhvr>
                                        <p:cTn dur="1" fill="hold">
                                          <p:stCondLst>
                                            <p:cond delay="1000"/>
                                          </p:stCondLst>
                                        </p:cTn>
                                        <p:tgtEl>
                                          <p:spTgt spid="3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60"/>
                                        </p:tgtEl>
                                      </p:cBhvr>
                                    </p:animEffect>
                                    <p:set>
                                      <p:cBhvr>
                                        <p:cTn dur="1" fill="hold">
                                          <p:stCondLst>
                                            <p:cond delay="1000"/>
                                          </p:stCondLst>
                                        </p:cTn>
                                        <p:tgtEl>
                                          <p:spTgt spid="36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1"/>
          <p:cNvSpPr/>
          <p:nvPr/>
        </p:nvSpPr>
        <p:spPr>
          <a:xfrm>
            <a:off x="709350" y="1181100"/>
            <a:ext cx="7725300" cy="3436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txBox="1"/>
          <p:nvPr>
            <p:ph idx="4294967295" type="body"/>
          </p:nvPr>
        </p:nvSpPr>
        <p:spPr>
          <a:xfrm>
            <a:off x="3691100" y="1144200"/>
            <a:ext cx="4743600" cy="3510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hlink"/>
              </a:buClr>
              <a:buSzPts val="1500"/>
              <a:buFont typeface="Exo 2"/>
              <a:buChar char="●"/>
            </a:pPr>
            <a:r>
              <a:rPr lang="en" sz="1500">
                <a:solidFill>
                  <a:schemeClr val="hlink"/>
                </a:solidFill>
                <a:latin typeface="Exo 2"/>
                <a:ea typeface="Exo 2"/>
                <a:cs typeface="Exo 2"/>
                <a:sym typeface="Exo 2"/>
              </a:rPr>
              <a:t>30 kilometer by 30 kilometer area in Washington County</a:t>
            </a:r>
            <a:endParaRPr sz="1500">
              <a:solidFill>
                <a:schemeClr val="hlink"/>
              </a:solidFill>
              <a:latin typeface="Exo 2"/>
              <a:ea typeface="Exo 2"/>
              <a:cs typeface="Exo 2"/>
              <a:sym typeface="Exo 2"/>
            </a:endParaRPr>
          </a:p>
          <a:p>
            <a:pPr indent="0" lvl="0" marL="0" rtl="0" algn="l">
              <a:spcBef>
                <a:spcPts val="1600"/>
              </a:spcBef>
              <a:spcAft>
                <a:spcPts val="0"/>
              </a:spcAft>
              <a:buNone/>
            </a:pPr>
            <a:r>
              <a:t/>
            </a:r>
            <a:endParaRPr sz="1500">
              <a:solidFill>
                <a:schemeClr val="hlink"/>
              </a:solidFill>
              <a:latin typeface="Exo 2"/>
              <a:ea typeface="Exo 2"/>
              <a:cs typeface="Exo 2"/>
              <a:sym typeface="Exo 2"/>
            </a:endParaRPr>
          </a:p>
          <a:p>
            <a:pPr indent="-323850" lvl="0" marL="457200" rtl="0" algn="l">
              <a:spcBef>
                <a:spcPts val="1600"/>
              </a:spcBef>
              <a:spcAft>
                <a:spcPts val="0"/>
              </a:spcAft>
              <a:buClr>
                <a:schemeClr val="hlink"/>
              </a:buClr>
              <a:buSzPts val="1500"/>
              <a:buFont typeface="Exo 2"/>
              <a:buChar char="●"/>
            </a:pPr>
            <a:r>
              <a:rPr lang="en" sz="1500">
                <a:solidFill>
                  <a:schemeClr val="hlink"/>
                </a:solidFill>
                <a:latin typeface="Exo 2"/>
                <a:ea typeface="Exo 2"/>
                <a:cs typeface="Exo 2"/>
                <a:sym typeface="Exo 2"/>
              </a:rPr>
              <a:t>Images from these regions are from 2006 to 2020</a:t>
            </a:r>
            <a:endParaRPr sz="1500">
              <a:solidFill>
                <a:schemeClr val="hlink"/>
              </a:solidFill>
              <a:latin typeface="Exo 2"/>
              <a:ea typeface="Exo 2"/>
              <a:cs typeface="Exo 2"/>
              <a:sym typeface="Exo 2"/>
            </a:endParaRPr>
          </a:p>
          <a:p>
            <a:pPr indent="0" lvl="0" marL="0" rtl="0" algn="l">
              <a:spcBef>
                <a:spcPts val="1600"/>
              </a:spcBef>
              <a:spcAft>
                <a:spcPts val="1600"/>
              </a:spcAft>
              <a:buNone/>
            </a:pPr>
            <a:r>
              <a:t/>
            </a:r>
            <a:endParaRPr sz="1500">
              <a:solidFill>
                <a:schemeClr val="hlink"/>
              </a:solidFill>
              <a:latin typeface="Exo 2"/>
              <a:ea typeface="Exo 2"/>
              <a:cs typeface="Exo 2"/>
              <a:sym typeface="Exo 2"/>
            </a:endParaRPr>
          </a:p>
        </p:txBody>
      </p:sp>
      <p:sp>
        <p:nvSpPr>
          <p:cNvPr id="370" name="Google Shape;370;p41"/>
          <p:cNvSpPr txBox="1"/>
          <p:nvPr>
            <p:ph idx="4294967295" type="ctrTitle"/>
          </p:nvPr>
        </p:nvSpPr>
        <p:spPr>
          <a:xfrm>
            <a:off x="709350" y="198000"/>
            <a:ext cx="7725300" cy="67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SURVEYED AREA</a:t>
            </a:r>
            <a:endParaRPr/>
          </a:p>
        </p:txBody>
      </p:sp>
      <p:pic>
        <p:nvPicPr>
          <p:cNvPr id="371" name="Google Shape;371;p41"/>
          <p:cNvPicPr preferRelativeResize="0"/>
          <p:nvPr/>
        </p:nvPicPr>
        <p:blipFill>
          <a:blip r:embed="rId3">
            <a:alphaModFix/>
          </a:blip>
          <a:stretch>
            <a:fillRect/>
          </a:stretch>
        </p:blipFill>
        <p:spPr>
          <a:xfrm>
            <a:off x="-1274951" y="-66775"/>
            <a:ext cx="4855325" cy="52102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2"/>
          <p:cNvSpPr/>
          <p:nvPr/>
        </p:nvSpPr>
        <p:spPr>
          <a:xfrm>
            <a:off x="709350" y="1181100"/>
            <a:ext cx="7725300" cy="3436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2"/>
          <p:cNvSpPr txBox="1"/>
          <p:nvPr>
            <p:ph idx="4294967295" type="body"/>
          </p:nvPr>
        </p:nvSpPr>
        <p:spPr>
          <a:xfrm>
            <a:off x="709350" y="1578000"/>
            <a:ext cx="4558500" cy="2643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hlink"/>
              </a:buClr>
              <a:buSzPts val="1500"/>
              <a:buFont typeface="Exo 2"/>
              <a:buChar char="●"/>
            </a:pPr>
            <a:r>
              <a:rPr lang="en" sz="1500">
                <a:solidFill>
                  <a:schemeClr val="hlink"/>
                </a:solidFill>
                <a:latin typeface="Exo 2"/>
                <a:ea typeface="Exo 2"/>
                <a:cs typeface="Exo 2"/>
                <a:sym typeface="Exo 2"/>
              </a:rPr>
              <a:t>Implementing the required packages onto                                                                    our personal computers</a:t>
            </a:r>
            <a:endParaRPr sz="1500">
              <a:solidFill>
                <a:schemeClr val="hlink"/>
              </a:solidFill>
              <a:latin typeface="Exo 2"/>
              <a:ea typeface="Exo 2"/>
              <a:cs typeface="Exo 2"/>
              <a:sym typeface="Exo 2"/>
            </a:endParaRPr>
          </a:p>
          <a:p>
            <a:pPr indent="0" lvl="0" marL="0" rtl="0" algn="l">
              <a:spcBef>
                <a:spcPts val="1600"/>
              </a:spcBef>
              <a:spcAft>
                <a:spcPts val="0"/>
              </a:spcAft>
              <a:buNone/>
            </a:pPr>
            <a:r>
              <a:t/>
            </a:r>
            <a:endParaRPr sz="1500">
              <a:solidFill>
                <a:schemeClr val="hlink"/>
              </a:solidFill>
              <a:latin typeface="Exo 2"/>
              <a:ea typeface="Exo 2"/>
              <a:cs typeface="Exo 2"/>
              <a:sym typeface="Exo 2"/>
            </a:endParaRPr>
          </a:p>
          <a:p>
            <a:pPr indent="-323850" lvl="0" marL="457200" rtl="0" algn="l">
              <a:spcBef>
                <a:spcPts val="1600"/>
              </a:spcBef>
              <a:spcAft>
                <a:spcPts val="0"/>
              </a:spcAft>
              <a:buClr>
                <a:schemeClr val="hlink"/>
              </a:buClr>
              <a:buSzPts val="1500"/>
              <a:buFont typeface="Exo 2"/>
              <a:buChar char="●"/>
            </a:pPr>
            <a:r>
              <a:rPr lang="en" sz="1500">
                <a:solidFill>
                  <a:schemeClr val="hlink"/>
                </a:solidFill>
                <a:latin typeface="Exo 2"/>
                <a:ea typeface="Exo 2"/>
                <a:cs typeface="Exo 2"/>
                <a:sym typeface="Exo 2"/>
              </a:rPr>
              <a:t>Model used is optimized to use large datasets</a:t>
            </a:r>
            <a:endParaRPr sz="1500">
              <a:solidFill>
                <a:schemeClr val="hlink"/>
              </a:solidFill>
              <a:latin typeface="Exo 2"/>
              <a:ea typeface="Exo 2"/>
              <a:cs typeface="Exo 2"/>
              <a:sym typeface="Exo 2"/>
            </a:endParaRPr>
          </a:p>
          <a:p>
            <a:pPr indent="0" lvl="0" marL="914400" rtl="0" algn="l">
              <a:spcBef>
                <a:spcPts val="1600"/>
              </a:spcBef>
              <a:spcAft>
                <a:spcPts val="0"/>
              </a:spcAft>
              <a:buNone/>
            </a:pPr>
            <a:r>
              <a:t/>
            </a:r>
            <a:endParaRPr sz="1500">
              <a:solidFill>
                <a:schemeClr val="hlink"/>
              </a:solidFill>
              <a:latin typeface="Exo 2"/>
              <a:ea typeface="Exo 2"/>
              <a:cs typeface="Exo 2"/>
              <a:sym typeface="Exo 2"/>
            </a:endParaRPr>
          </a:p>
          <a:p>
            <a:pPr indent="-323850" lvl="0" marL="457200" rtl="0" algn="l">
              <a:spcBef>
                <a:spcPts val="1600"/>
              </a:spcBef>
              <a:spcAft>
                <a:spcPts val="0"/>
              </a:spcAft>
              <a:buClr>
                <a:schemeClr val="hlink"/>
              </a:buClr>
              <a:buSzPts val="1500"/>
              <a:buFont typeface="Exo 2"/>
              <a:buChar char="●"/>
            </a:pPr>
            <a:r>
              <a:rPr lang="en" sz="1500">
                <a:solidFill>
                  <a:schemeClr val="hlink"/>
                </a:solidFill>
                <a:latin typeface="Exo 2"/>
                <a:ea typeface="Exo 2"/>
                <a:cs typeface="Exo 2"/>
                <a:sym typeface="Exo 2"/>
              </a:rPr>
              <a:t>Resolving </a:t>
            </a:r>
            <a:r>
              <a:rPr lang="en" sz="1500">
                <a:solidFill>
                  <a:schemeClr val="hlink"/>
                </a:solidFill>
                <a:latin typeface="Exo 2"/>
                <a:ea typeface="Exo 2"/>
                <a:cs typeface="Exo 2"/>
                <a:sym typeface="Exo 2"/>
              </a:rPr>
              <a:t>project issues within our limited time </a:t>
            </a:r>
            <a:endParaRPr sz="1500">
              <a:solidFill>
                <a:schemeClr val="hlink"/>
              </a:solidFill>
              <a:latin typeface="Exo 2"/>
              <a:ea typeface="Exo 2"/>
              <a:cs typeface="Exo 2"/>
              <a:sym typeface="Exo 2"/>
            </a:endParaRPr>
          </a:p>
        </p:txBody>
      </p:sp>
      <p:sp>
        <p:nvSpPr>
          <p:cNvPr id="378" name="Google Shape;378;p42"/>
          <p:cNvSpPr txBox="1"/>
          <p:nvPr>
            <p:ph idx="4294967295" type="ctrTitle"/>
          </p:nvPr>
        </p:nvSpPr>
        <p:spPr>
          <a:xfrm>
            <a:off x="709350" y="198000"/>
            <a:ext cx="7725300" cy="67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OBSTACLES</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p:txBody>
      </p:sp>
      <p:pic>
        <p:nvPicPr>
          <p:cNvPr id="379" name="Google Shape;379;p42"/>
          <p:cNvPicPr preferRelativeResize="0"/>
          <p:nvPr/>
        </p:nvPicPr>
        <p:blipFill>
          <a:blip r:embed="rId3">
            <a:alphaModFix/>
          </a:blip>
          <a:stretch>
            <a:fillRect/>
          </a:stretch>
        </p:blipFill>
        <p:spPr>
          <a:xfrm>
            <a:off x="5202625" y="1038125"/>
            <a:ext cx="3850200" cy="2643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3"/>
          <p:cNvSpPr/>
          <p:nvPr/>
        </p:nvSpPr>
        <p:spPr>
          <a:xfrm>
            <a:off x="709350" y="1181100"/>
            <a:ext cx="7725300" cy="3436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3"/>
          <p:cNvSpPr txBox="1"/>
          <p:nvPr>
            <p:ph idx="4294967295" type="body"/>
          </p:nvPr>
        </p:nvSpPr>
        <p:spPr>
          <a:xfrm>
            <a:off x="894800" y="1725450"/>
            <a:ext cx="3828600" cy="2348100"/>
          </a:xfrm>
          <a:prstGeom prst="rect">
            <a:avLst/>
          </a:prstGeom>
        </p:spPr>
        <p:txBody>
          <a:bodyPr anchorCtr="0" anchor="t" bIns="91425" lIns="91425" spcFirstLastPara="1" rIns="91425" wrap="square" tIns="91425">
            <a:noAutofit/>
          </a:bodyPr>
          <a:lstStyle/>
          <a:p>
            <a:pPr indent="-320675" lvl="0" marL="457200" rtl="0" algn="l">
              <a:spcBef>
                <a:spcPts val="0"/>
              </a:spcBef>
              <a:spcAft>
                <a:spcPts val="0"/>
              </a:spcAft>
              <a:buClr>
                <a:schemeClr val="hlink"/>
              </a:buClr>
              <a:buSzPts val="1450"/>
              <a:buFont typeface="Exo 2"/>
              <a:buChar char="●"/>
            </a:pPr>
            <a:r>
              <a:rPr lang="en" sz="1450">
                <a:solidFill>
                  <a:schemeClr val="hlink"/>
                </a:solidFill>
                <a:latin typeface="Exo 2"/>
                <a:ea typeface="Exo 2"/>
                <a:cs typeface="Exo 2"/>
                <a:sym typeface="Exo 2"/>
              </a:rPr>
              <a:t>The images mostly show agricultural </a:t>
            </a:r>
            <a:r>
              <a:rPr lang="en" sz="1450">
                <a:solidFill>
                  <a:schemeClr val="hlink"/>
                </a:solidFill>
                <a:latin typeface="Exo 2"/>
                <a:ea typeface="Exo 2"/>
                <a:cs typeface="Exo 2"/>
                <a:sym typeface="Exo 2"/>
              </a:rPr>
              <a:t>land</a:t>
            </a:r>
            <a:r>
              <a:rPr lang="en" sz="1450">
                <a:solidFill>
                  <a:schemeClr val="hlink"/>
                </a:solidFill>
                <a:latin typeface="Exo 2"/>
                <a:ea typeface="Exo 2"/>
                <a:cs typeface="Exo 2"/>
                <a:sym typeface="Exo 2"/>
              </a:rPr>
              <a:t> which would make it harder for a place like New York to use our applications.</a:t>
            </a:r>
            <a:endParaRPr sz="1450">
              <a:solidFill>
                <a:schemeClr val="hlink"/>
              </a:solidFill>
              <a:latin typeface="Exo 2"/>
              <a:ea typeface="Exo 2"/>
              <a:cs typeface="Exo 2"/>
              <a:sym typeface="Exo 2"/>
            </a:endParaRPr>
          </a:p>
          <a:p>
            <a:pPr indent="0" lvl="0" marL="457200" rtl="0" algn="l">
              <a:spcBef>
                <a:spcPts val="1600"/>
              </a:spcBef>
              <a:spcAft>
                <a:spcPts val="0"/>
              </a:spcAft>
              <a:buNone/>
            </a:pPr>
            <a:r>
              <a:t/>
            </a:r>
            <a:endParaRPr sz="1450">
              <a:solidFill>
                <a:schemeClr val="hlink"/>
              </a:solidFill>
              <a:latin typeface="Exo 2"/>
              <a:ea typeface="Exo 2"/>
              <a:cs typeface="Exo 2"/>
              <a:sym typeface="Exo 2"/>
            </a:endParaRPr>
          </a:p>
          <a:p>
            <a:pPr indent="-320675" lvl="0" marL="457200" rtl="0" algn="l">
              <a:spcBef>
                <a:spcPts val="1600"/>
              </a:spcBef>
              <a:spcAft>
                <a:spcPts val="0"/>
              </a:spcAft>
              <a:buClr>
                <a:schemeClr val="hlink"/>
              </a:buClr>
              <a:buSzPts val="1450"/>
              <a:buFont typeface="Exo 2"/>
              <a:buChar char="●"/>
            </a:pPr>
            <a:r>
              <a:rPr lang="en" sz="1450">
                <a:solidFill>
                  <a:schemeClr val="hlink"/>
                </a:solidFill>
                <a:latin typeface="Exo 2"/>
                <a:ea typeface="Exo 2"/>
                <a:cs typeface="Exo 2"/>
                <a:sym typeface="Exo 2"/>
              </a:rPr>
              <a:t> The images were only taken in daylight and clear weather.</a:t>
            </a:r>
            <a:endParaRPr sz="1450">
              <a:solidFill>
                <a:schemeClr val="hlink"/>
              </a:solidFill>
              <a:latin typeface="Exo 2"/>
              <a:ea typeface="Exo 2"/>
              <a:cs typeface="Exo 2"/>
              <a:sym typeface="Exo 2"/>
            </a:endParaRPr>
          </a:p>
          <a:p>
            <a:pPr indent="0" lvl="0" marL="0" rtl="0" algn="l">
              <a:spcBef>
                <a:spcPts val="1600"/>
              </a:spcBef>
              <a:spcAft>
                <a:spcPts val="0"/>
              </a:spcAft>
              <a:buNone/>
            </a:pPr>
            <a:r>
              <a:t/>
            </a:r>
            <a:endParaRPr b="1" sz="1500">
              <a:solidFill>
                <a:schemeClr val="hlink"/>
              </a:solidFill>
              <a:latin typeface="Exo 2"/>
              <a:ea typeface="Exo 2"/>
              <a:cs typeface="Exo 2"/>
              <a:sym typeface="Exo 2"/>
            </a:endParaRPr>
          </a:p>
          <a:p>
            <a:pPr indent="0" lvl="0" marL="0" rtl="0" algn="l">
              <a:spcBef>
                <a:spcPts val="1600"/>
              </a:spcBef>
              <a:spcAft>
                <a:spcPts val="1600"/>
              </a:spcAft>
              <a:buNone/>
            </a:pPr>
            <a:r>
              <a:t/>
            </a:r>
            <a:endParaRPr sz="1500">
              <a:solidFill>
                <a:schemeClr val="hlink"/>
              </a:solidFill>
              <a:latin typeface="Exo 2"/>
              <a:ea typeface="Exo 2"/>
              <a:cs typeface="Exo 2"/>
              <a:sym typeface="Exo 2"/>
            </a:endParaRPr>
          </a:p>
        </p:txBody>
      </p:sp>
      <p:sp>
        <p:nvSpPr>
          <p:cNvPr id="386" name="Google Shape;386;p43"/>
          <p:cNvSpPr txBox="1"/>
          <p:nvPr>
            <p:ph idx="4294967295" type="ctrTitle"/>
          </p:nvPr>
        </p:nvSpPr>
        <p:spPr>
          <a:xfrm>
            <a:off x="1964851" y="19800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hlink"/>
                </a:solidFill>
              </a:rPr>
              <a:t>BIASES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387" name="Google Shape;387;p43"/>
          <p:cNvPicPr preferRelativeResize="0"/>
          <p:nvPr/>
        </p:nvPicPr>
        <p:blipFill>
          <a:blip r:embed="rId3">
            <a:alphaModFix/>
          </a:blip>
          <a:stretch>
            <a:fillRect/>
          </a:stretch>
        </p:blipFill>
        <p:spPr>
          <a:xfrm>
            <a:off x="4919775" y="1266938"/>
            <a:ext cx="3265124" cy="32651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4"/>
          <p:cNvSpPr/>
          <p:nvPr/>
        </p:nvSpPr>
        <p:spPr>
          <a:xfrm>
            <a:off x="709350" y="1181100"/>
            <a:ext cx="7725300" cy="3436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4"/>
          <p:cNvSpPr txBox="1"/>
          <p:nvPr>
            <p:ph idx="4294967295" type="body"/>
          </p:nvPr>
        </p:nvSpPr>
        <p:spPr>
          <a:xfrm>
            <a:off x="709350" y="1762200"/>
            <a:ext cx="7725300" cy="227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solidFill>
                  <a:schemeClr val="hlink"/>
                </a:solidFill>
                <a:latin typeface="Exo 2"/>
                <a:ea typeface="Exo 2"/>
                <a:cs typeface="Exo 2"/>
                <a:sym typeface="Exo 2"/>
              </a:rPr>
              <a:t>LOSS</a:t>
            </a:r>
            <a:r>
              <a:rPr lang="en" sz="1500">
                <a:solidFill>
                  <a:schemeClr val="hlink"/>
                </a:solidFill>
                <a:latin typeface="Exo 2"/>
                <a:ea typeface="Exo 2"/>
                <a:cs typeface="Exo 2"/>
                <a:sym typeface="Exo 2"/>
              </a:rPr>
              <a:t>: For our loss function, we used categorical cross-entropy.                                             </a:t>
            </a:r>
            <a:endParaRPr sz="1500">
              <a:solidFill>
                <a:schemeClr val="hlink"/>
              </a:solidFill>
              <a:latin typeface="Exo 2"/>
              <a:ea typeface="Exo 2"/>
              <a:cs typeface="Exo 2"/>
              <a:sym typeface="Exo 2"/>
            </a:endParaRPr>
          </a:p>
          <a:p>
            <a:pPr indent="0" lvl="0" marL="0" rtl="0" algn="l">
              <a:lnSpc>
                <a:spcPct val="100000"/>
              </a:lnSpc>
              <a:spcBef>
                <a:spcPts val="1600"/>
              </a:spcBef>
              <a:spcAft>
                <a:spcPts val="0"/>
              </a:spcAft>
              <a:buNone/>
            </a:pPr>
            <a:r>
              <a:rPr b="1" lang="en" sz="1500">
                <a:solidFill>
                  <a:schemeClr val="hlink"/>
                </a:solidFill>
                <a:latin typeface="Exo 2"/>
                <a:ea typeface="Exo 2"/>
                <a:cs typeface="Exo 2"/>
                <a:sym typeface="Exo 2"/>
              </a:rPr>
              <a:t>ERROR: </a:t>
            </a:r>
            <a:r>
              <a:rPr lang="en" sz="1500">
                <a:solidFill>
                  <a:schemeClr val="hlink"/>
                </a:solidFill>
                <a:latin typeface="Exo 2"/>
                <a:ea typeface="Exo 2"/>
                <a:cs typeface="Exo 2"/>
                <a:sym typeface="Exo 2"/>
              </a:rPr>
              <a:t>We were able to track our error by tracking the RMSE</a:t>
            </a:r>
            <a:endParaRPr b="1" sz="1500">
              <a:solidFill>
                <a:schemeClr val="hlink"/>
              </a:solidFill>
              <a:latin typeface="Exo 2"/>
              <a:ea typeface="Exo 2"/>
              <a:cs typeface="Exo 2"/>
              <a:sym typeface="Exo 2"/>
            </a:endParaRPr>
          </a:p>
          <a:p>
            <a:pPr indent="0" lvl="0" marL="0" rtl="0" algn="l">
              <a:lnSpc>
                <a:spcPct val="100000"/>
              </a:lnSpc>
              <a:spcBef>
                <a:spcPts val="1600"/>
              </a:spcBef>
              <a:spcAft>
                <a:spcPts val="0"/>
              </a:spcAft>
              <a:buNone/>
            </a:pPr>
            <a:r>
              <a:rPr b="1" lang="en" sz="1500">
                <a:solidFill>
                  <a:schemeClr val="hlink"/>
                </a:solidFill>
                <a:latin typeface="Exo 2"/>
                <a:ea typeface="Exo 2"/>
                <a:cs typeface="Exo 2"/>
                <a:sym typeface="Exo 2"/>
              </a:rPr>
              <a:t>ACCURACY: </a:t>
            </a:r>
            <a:r>
              <a:rPr lang="en" sz="1500">
                <a:solidFill>
                  <a:schemeClr val="hlink"/>
                </a:solidFill>
                <a:latin typeface="Exo 2"/>
                <a:ea typeface="Exo 2"/>
                <a:cs typeface="Exo 2"/>
                <a:sym typeface="Exo 2"/>
              </a:rPr>
              <a:t>Since we are trying to create and optimize image classification models, we decided to use categorical accuracy from keras optimizers. </a:t>
            </a:r>
            <a:endParaRPr sz="1500">
              <a:solidFill>
                <a:schemeClr val="hlink"/>
              </a:solidFill>
              <a:latin typeface="Exo 2"/>
              <a:ea typeface="Exo 2"/>
              <a:cs typeface="Exo 2"/>
              <a:sym typeface="Exo 2"/>
            </a:endParaRPr>
          </a:p>
          <a:p>
            <a:pPr indent="0" lvl="0" marL="0" rtl="0" algn="l">
              <a:lnSpc>
                <a:spcPct val="100000"/>
              </a:lnSpc>
              <a:spcBef>
                <a:spcPts val="1600"/>
              </a:spcBef>
              <a:spcAft>
                <a:spcPts val="0"/>
              </a:spcAft>
              <a:buNone/>
            </a:pPr>
            <a:r>
              <a:rPr b="1" lang="en" sz="1500">
                <a:solidFill>
                  <a:schemeClr val="hlink"/>
                </a:solidFill>
                <a:latin typeface="Exo 2"/>
                <a:ea typeface="Exo 2"/>
                <a:cs typeface="Exo 2"/>
                <a:sym typeface="Exo 2"/>
              </a:rPr>
              <a:t>PARAMETERS</a:t>
            </a:r>
            <a:r>
              <a:rPr lang="en" sz="1500">
                <a:solidFill>
                  <a:schemeClr val="hlink"/>
                </a:solidFill>
                <a:latin typeface="Exo 2"/>
                <a:ea typeface="Exo 2"/>
                <a:cs typeface="Exo 2"/>
                <a:sym typeface="Exo 2"/>
              </a:rPr>
              <a:t>: 7e-4 initial learning rate, 5 epochs, WaCo2015 used validation set </a:t>
            </a:r>
            <a:endParaRPr sz="1500">
              <a:solidFill>
                <a:schemeClr val="hlink"/>
              </a:solidFill>
              <a:latin typeface="Exo 2"/>
              <a:ea typeface="Exo 2"/>
              <a:cs typeface="Exo 2"/>
              <a:sym typeface="Exo 2"/>
            </a:endParaRPr>
          </a:p>
          <a:p>
            <a:pPr indent="0" lvl="0" marL="0" rtl="0" algn="l">
              <a:spcBef>
                <a:spcPts val="1600"/>
              </a:spcBef>
              <a:spcAft>
                <a:spcPts val="1600"/>
              </a:spcAft>
              <a:buNone/>
            </a:pPr>
            <a:r>
              <a:t/>
            </a:r>
            <a:endParaRPr sz="1500">
              <a:solidFill>
                <a:schemeClr val="hlink"/>
              </a:solidFill>
              <a:latin typeface="Exo 2"/>
              <a:ea typeface="Exo 2"/>
              <a:cs typeface="Exo 2"/>
              <a:sym typeface="Exo 2"/>
            </a:endParaRPr>
          </a:p>
        </p:txBody>
      </p:sp>
      <p:sp>
        <p:nvSpPr>
          <p:cNvPr id="394" name="Google Shape;394;p44"/>
          <p:cNvSpPr txBox="1"/>
          <p:nvPr>
            <p:ph idx="4294967295" type="ctrTitle"/>
          </p:nvPr>
        </p:nvSpPr>
        <p:spPr>
          <a:xfrm>
            <a:off x="1964851" y="19800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hlink"/>
                </a:solidFill>
              </a:rPr>
              <a:t>METRICS USED</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395" name="Google Shape;395;p44"/>
          <p:cNvPicPr preferRelativeResize="0"/>
          <p:nvPr/>
        </p:nvPicPr>
        <p:blipFill>
          <a:blip r:embed="rId3">
            <a:alphaModFix/>
          </a:blip>
          <a:stretch>
            <a:fillRect/>
          </a:stretch>
        </p:blipFill>
        <p:spPr>
          <a:xfrm>
            <a:off x="6590750" y="667907"/>
            <a:ext cx="2398051" cy="195034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5"/>
          <p:cNvSpPr/>
          <p:nvPr/>
        </p:nvSpPr>
        <p:spPr>
          <a:xfrm>
            <a:off x="709350" y="1181100"/>
            <a:ext cx="7725300" cy="3436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5"/>
          <p:cNvSpPr txBox="1"/>
          <p:nvPr>
            <p:ph idx="4294967295" type="body"/>
          </p:nvPr>
        </p:nvSpPr>
        <p:spPr>
          <a:xfrm>
            <a:off x="709350" y="820275"/>
            <a:ext cx="2679600" cy="338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500">
                <a:solidFill>
                  <a:schemeClr val="hlink"/>
                </a:solidFill>
                <a:latin typeface="Exo 2"/>
                <a:ea typeface="Exo 2"/>
                <a:cs typeface="Exo 2"/>
                <a:sym typeface="Exo 2"/>
              </a:rPr>
              <a:t>Training RMSE Per Epoch</a:t>
            </a:r>
            <a:endParaRPr sz="1500">
              <a:solidFill>
                <a:schemeClr val="hlink"/>
              </a:solidFill>
              <a:latin typeface="Exo 2"/>
              <a:ea typeface="Exo 2"/>
              <a:cs typeface="Exo 2"/>
              <a:sym typeface="Exo 2"/>
            </a:endParaRPr>
          </a:p>
        </p:txBody>
      </p:sp>
      <p:sp>
        <p:nvSpPr>
          <p:cNvPr id="402" name="Google Shape;402;p45"/>
          <p:cNvSpPr txBox="1"/>
          <p:nvPr>
            <p:ph idx="4294967295" type="ctrTitle"/>
          </p:nvPr>
        </p:nvSpPr>
        <p:spPr>
          <a:xfrm>
            <a:off x="1964851" y="19800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hlink"/>
                </a:solidFill>
              </a:rPr>
              <a:t>RESULTS</a:t>
            </a:r>
            <a:endParaRPr b="0" sz="1500">
              <a:solidFill>
                <a:schemeClr val="hlink"/>
              </a:solidFill>
            </a:endParaRPr>
          </a:p>
          <a:p>
            <a:pPr indent="0" lvl="0" marL="0" rtl="0" algn="ctr">
              <a:spcBef>
                <a:spcPts val="0"/>
              </a:spcBef>
              <a:spcAft>
                <a:spcPts val="0"/>
              </a:spcAft>
              <a:buNone/>
            </a:pPr>
            <a:r>
              <a:t/>
            </a:r>
            <a:endParaRPr/>
          </a:p>
        </p:txBody>
      </p:sp>
      <p:pic>
        <p:nvPicPr>
          <p:cNvPr id="403" name="Google Shape;403;p45"/>
          <p:cNvPicPr preferRelativeResize="0"/>
          <p:nvPr/>
        </p:nvPicPr>
        <p:blipFill>
          <a:blip r:embed="rId3">
            <a:alphaModFix/>
          </a:blip>
          <a:stretch>
            <a:fillRect/>
          </a:stretch>
        </p:blipFill>
        <p:spPr>
          <a:xfrm>
            <a:off x="721600" y="1486435"/>
            <a:ext cx="1988100" cy="1328365"/>
          </a:xfrm>
          <a:prstGeom prst="rect">
            <a:avLst/>
          </a:prstGeom>
          <a:noFill/>
          <a:ln cap="flat" cmpd="sng" w="9525">
            <a:solidFill>
              <a:schemeClr val="accent1"/>
            </a:solidFill>
            <a:prstDash val="solid"/>
            <a:round/>
            <a:headEnd len="sm" w="sm" type="none"/>
            <a:tailEnd len="sm" w="sm" type="none"/>
          </a:ln>
        </p:spPr>
      </p:pic>
      <p:sp>
        <p:nvSpPr>
          <p:cNvPr id="404" name="Google Shape;404;p45"/>
          <p:cNvSpPr txBox="1"/>
          <p:nvPr/>
        </p:nvSpPr>
        <p:spPr>
          <a:xfrm>
            <a:off x="715475" y="2699400"/>
            <a:ext cx="19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Xception</a:t>
            </a:r>
            <a:endParaRPr>
              <a:latin typeface="Roboto Condensed Light"/>
              <a:ea typeface="Roboto Condensed Light"/>
              <a:cs typeface="Roboto Condensed Light"/>
              <a:sym typeface="Roboto Condensed Light"/>
            </a:endParaRPr>
          </a:p>
        </p:txBody>
      </p:sp>
      <p:pic>
        <p:nvPicPr>
          <p:cNvPr id="405" name="Google Shape;405;p45"/>
          <p:cNvPicPr preferRelativeResize="0"/>
          <p:nvPr/>
        </p:nvPicPr>
        <p:blipFill>
          <a:blip r:embed="rId4">
            <a:alphaModFix/>
          </a:blip>
          <a:stretch>
            <a:fillRect/>
          </a:stretch>
        </p:blipFill>
        <p:spPr>
          <a:xfrm>
            <a:off x="722400" y="3011475"/>
            <a:ext cx="1974241" cy="1336550"/>
          </a:xfrm>
          <a:prstGeom prst="rect">
            <a:avLst/>
          </a:prstGeom>
          <a:noFill/>
          <a:ln>
            <a:noFill/>
          </a:ln>
        </p:spPr>
      </p:pic>
      <p:sp>
        <p:nvSpPr>
          <p:cNvPr id="406" name="Google Shape;406;p45"/>
          <p:cNvSpPr txBox="1"/>
          <p:nvPr/>
        </p:nvSpPr>
        <p:spPr>
          <a:xfrm>
            <a:off x="722400" y="1215925"/>
            <a:ext cx="175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Vision Transformer</a:t>
            </a:r>
            <a:endParaRPr>
              <a:latin typeface="Roboto Condensed Light"/>
              <a:ea typeface="Roboto Condensed Light"/>
              <a:cs typeface="Roboto Condensed Light"/>
              <a:sym typeface="Roboto Condensed Light"/>
            </a:endParaRPr>
          </a:p>
        </p:txBody>
      </p:sp>
      <p:sp>
        <p:nvSpPr>
          <p:cNvPr id="407" name="Google Shape;407;p45"/>
          <p:cNvSpPr txBox="1"/>
          <p:nvPr>
            <p:ph idx="4294967295" type="body"/>
          </p:nvPr>
        </p:nvSpPr>
        <p:spPr>
          <a:xfrm>
            <a:off x="3090375" y="820275"/>
            <a:ext cx="2679600" cy="338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500">
                <a:solidFill>
                  <a:schemeClr val="hlink"/>
                </a:solidFill>
                <a:latin typeface="Exo 2"/>
                <a:ea typeface="Exo 2"/>
                <a:cs typeface="Exo 2"/>
                <a:sym typeface="Exo 2"/>
              </a:rPr>
              <a:t>Training Loss Per Epoch</a:t>
            </a:r>
            <a:endParaRPr sz="1500">
              <a:solidFill>
                <a:schemeClr val="hlink"/>
              </a:solidFill>
              <a:latin typeface="Exo 2"/>
              <a:ea typeface="Exo 2"/>
              <a:cs typeface="Exo 2"/>
              <a:sym typeface="Exo 2"/>
            </a:endParaRPr>
          </a:p>
        </p:txBody>
      </p:sp>
      <p:pic>
        <p:nvPicPr>
          <p:cNvPr id="408" name="Google Shape;408;p45"/>
          <p:cNvPicPr preferRelativeResize="0"/>
          <p:nvPr/>
        </p:nvPicPr>
        <p:blipFill>
          <a:blip r:embed="rId5">
            <a:alphaModFix/>
          </a:blip>
          <a:stretch>
            <a:fillRect/>
          </a:stretch>
        </p:blipFill>
        <p:spPr>
          <a:xfrm>
            <a:off x="3197925" y="3099604"/>
            <a:ext cx="1974250" cy="1267584"/>
          </a:xfrm>
          <a:prstGeom prst="rect">
            <a:avLst/>
          </a:prstGeom>
          <a:noFill/>
          <a:ln>
            <a:noFill/>
          </a:ln>
        </p:spPr>
      </p:pic>
      <p:sp>
        <p:nvSpPr>
          <p:cNvPr id="409" name="Google Shape;409;p45"/>
          <p:cNvSpPr txBox="1"/>
          <p:nvPr/>
        </p:nvSpPr>
        <p:spPr>
          <a:xfrm>
            <a:off x="3252175" y="2757300"/>
            <a:ext cx="19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Xception</a:t>
            </a:r>
            <a:endParaRPr>
              <a:latin typeface="Roboto Condensed Light"/>
              <a:ea typeface="Roboto Condensed Light"/>
              <a:cs typeface="Roboto Condensed Light"/>
              <a:sym typeface="Roboto Condensed Light"/>
            </a:endParaRPr>
          </a:p>
        </p:txBody>
      </p:sp>
      <p:cxnSp>
        <p:nvCxnSpPr>
          <p:cNvPr id="410" name="Google Shape;410;p45"/>
          <p:cNvCxnSpPr/>
          <p:nvPr/>
        </p:nvCxnSpPr>
        <p:spPr>
          <a:xfrm>
            <a:off x="3090375" y="1231050"/>
            <a:ext cx="7200" cy="3452700"/>
          </a:xfrm>
          <a:prstGeom prst="straightConnector1">
            <a:avLst/>
          </a:prstGeom>
          <a:noFill/>
          <a:ln cap="flat" cmpd="sng" w="9525">
            <a:solidFill>
              <a:schemeClr val="dk2"/>
            </a:solidFill>
            <a:prstDash val="solid"/>
            <a:round/>
            <a:headEnd len="med" w="med" type="none"/>
            <a:tailEnd len="med" w="med" type="none"/>
          </a:ln>
        </p:spPr>
      </p:cxnSp>
      <p:pic>
        <p:nvPicPr>
          <p:cNvPr id="411" name="Google Shape;411;p45"/>
          <p:cNvPicPr preferRelativeResize="0"/>
          <p:nvPr/>
        </p:nvPicPr>
        <p:blipFill>
          <a:blip r:embed="rId6">
            <a:alphaModFix/>
          </a:blip>
          <a:stretch>
            <a:fillRect/>
          </a:stretch>
        </p:blipFill>
        <p:spPr>
          <a:xfrm>
            <a:off x="3255490" y="1547225"/>
            <a:ext cx="1859110" cy="1267575"/>
          </a:xfrm>
          <a:prstGeom prst="rect">
            <a:avLst/>
          </a:prstGeom>
          <a:noFill/>
          <a:ln>
            <a:noFill/>
          </a:ln>
        </p:spPr>
      </p:pic>
      <p:sp>
        <p:nvSpPr>
          <p:cNvPr id="412" name="Google Shape;412;p45"/>
          <p:cNvSpPr txBox="1"/>
          <p:nvPr/>
        </p:nvSpPr>
        <p:spPr>
          <a:xfrm>
            <a:off x="3197925" y="1231050"/>
            <a:ext cx="175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Vision Transformer</a:t>
            </a:r>
            <a:endParaRPr>
              <a:latin typeface="Roboto Condensed Light"/>
              <a:ea typeface="Roboto Condensed Light"/>
              <a:cs typeface="Roboto Condensed Light"/>
              <a:sym typeface="Roboto Condensed Light"/>
            </a:endParaRPr>
          </a:p>
        </p:txBody>
      </p:sp>
      <p:cxnSp>
        <p:nvCxnSpPr>
          <p:cNvPr id="413" name="Google Shape;413;p45"/>
          <p:cNvCxnSpPr/>
          <p:nvPr/>
        </p:nvCxnSpPr>
        <p:spPr>
          <a:xfrm>
            <a:off x="5511400" y="1174450"/>
            <a:ext cx="21300" cy="3459600"/>
          </a:xfrm>
          <a:prstGeom prst="straightConnector1">
            <a:avLst/>
          </a:prstGeom>
          <a:noFill/>
          <a:ln cap="flat" cmpd="sng" w="9525">
            <a:solidFill>
              <a:schemeClr val="dk2"/>
            </a:solidFill>
            <a:prstDash val="solid"/>
            <a:round/>
            <a:headEnd len="med" w="med" type="none"/>
            <a:tailEnd len="med" w="med" type="none"/>
          </a:ln>
        </p:spPr>
      </p:cxnSp>
      <p:sp>
        <p:nvSpPr>
          <p:cNvPr id="414" name="Google Shape;414;p45"/>
          <p:cNvSpPr txBox="1"/>
          <p:nvPr>
            <p:ph idx="4294967295" type="body"/>
          </p:nvPr>
        </p:nvSpPr>
        <p:spPr>
          <a:xfrm>
            <a:off x="5511400" y="820275"/>
            <a:ext cx="2679600" cy="338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500">
                <a:solidFill>
                  <a:schemeClr val="hlink"/>
                </a:solidFill>
                <a:latin typeface="Exo 2"/>
                <a:ea typeface="Exo 2"/>
                <a:cs typeface="Exo 2"/>
                <a:sym typeface="Exo 2"/>
              </a:rPr>
              <a:t>Model Evaluations</a:t>
            </a:r>
            <a:endParaRPr sz="1500">
              <a:solidFill>
                <a:schemeClr val="hlink"/>
              </a:solidFill>
              <a:latin typeface="Exo 2"/>
              <a:ea typeface="Exo 2"/>
              <a:cs typeface="Exo 2"/>
              <a:sym typeface="Exo 2"/>
            </a:endParaRPr>
          </a:p>
        </p:txBody>
      </p:sp>
      <p:pic>
        <p:nvPicPr>
          <p:cNvPr id="415" name="Google Shape;415;p45"/>
          <p:cNvPicPr preferRelativeResize="0"/>
          <p:nvPr/>
        </p:nvPicPr>
        <p:blipFill rotWithShape="1">
          <a:blip r:embed="rId7">
            <a:alphaModFix/>
          </a:blip>
          <a:srcRect b="0" l="0" r="36872" t="0"/>
          <a:stretch/>
        </p:blipFill>
        <p:spPr>
          <a:xfrm>
            <a:off x="5511400" y="1687850"/>
            <a:ext cx="2923252" cy="456900"/>
          </a:xfrm>
          <a:prstGeom prst="rect">
            <a:avLst/>
          </a:prstGeom>
          <a:noFill/>
          <a:ln>
            <a:noFill/>
          </a:ln>
        </p:spPr>
      </p:pic>
      <p:sp>
        <p:nvSpPr>
          <p:cNvPr id="416" name="Google Shape;416;p45"/>
          <p:cNvSpPr txBox="1"/>
          <p:nvPr/>
        </p:nvSpPr>
        <p:spPr>
          <a:xfrm>
            <a:off x="5511400" y="1215925"/>
            <a:ext cx="175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Vision Transformer</a:t>
            </a:r>
            <a:endParaRPr>
              <a:latin typeface="Roboto Condensed Light"/>
              <a:ea typeface="Roboto Condensed Light"/>
              <a:cs typeface="Roboto Condensed Light"/>
              <a:sym typeface="Roboto Condensed Light"/>
            </a:endParaRPr>
          </a:p>
        </p:txBody>
      </p:sp>
      <p:sp>
        <p:nvSpPr>
          <p:cNvPr id="417" name="Google Shape;417;p45"/>
          <p:cNvSpPr txBox="1"/>
          <p:nvPr/>
        </p:nvSpPr>
        <p:spPr>
          <a:xfrm>
            <a:off x="5666525" y="2814800"/>
            <a:ext cx="19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Xception</a:t>
            </a:r>
            <a:endParaRPr>
              <a:latin typeface="Roboto Condensed Light"/>
              <a:ea typeface="Roboto Condensed Light"/>
              <a:cs typeface="Roboto Condensed Light"/>
              <a:sym typeface="Roboto Condensed Light"/>
            </a:endParaRPr>
          </a:p>
        </p:txBody>
      </p:sp>
      <p:pic>
        <p:nvPicPr>
          <p:cNvPr id="418" name="Google Shape;418;p45"/>
          <p:cNvPicPr preferRelativeResize="0"/>
          <p:nvPr/>
        </p:nvPicPr>
        <p:blipFill rotWithShape="1">
          <a:blip r:embed="rId8">
            <a:alphaModFix/>
          </a:blip>
          <a:srcRect b="0" l="0" r="24242" t="0"/>
          <a:stretch/>
        </p:blipFill>
        <p:spPr>
          <a:xfrm>
            <a:off x="5532701" y="3215000"/>
            <a:ext cx="2901951" cy="456900"/>
          </a:xfrm>
          <a:prstGeom prst="rect">
            <a:avLst/>
          </a:prstGeom>
          <a:noFill/>
          <a:ln>
            <a:noFill/>
          </a:ln>
        </p:spPr>
      </p:pic>
      <p:pic>
        <p:nvPicPr>
          <p:cNvPr id="419" name="Google Shape;419;p45"/>
          <p:cNvPicPr preferRelativeResize="0"/>
          <p:nvPr/>
        </p:nvPicPr>
        <p:blipFill>
          <a:blip r:embed="rId9">
            <a:alphaModFix/>
          </a:blip>
          <a:stretch>
            <a:fillRect/>
          </a:stretch>
        </p:blipFill>
        <p:spPr>
          <a:xfrm>
            <a:off x="721175" y="3015561"/>
            <a:ext cx="2116226" cy="1328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6"/>
          <p:cNvSpPr/>
          <p:nvPr/>
        </p:nvSpPr>
        <p:spPr>
          <a:xfrm>
            <a:off x="709350" y="1181100"/>
            <a:ext cx="7725300" cy="3436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6"/>
          <p:cNvSpPr txBox="1"/>
          <p:nvPr>
            <p:ph idx="4294967295" type="body"/>
          </p:nvPr>
        </p:nvSpPr>
        <p:spPr>
          <a:xfrm>
            <a:off x="955575" y="2119638"/>
            <a:ext cx="4326600" cy="13833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chemeClr val="hlink"/>
              </a:buClr>
              <a:buSzPts val="1500"/>
              <a:buFont typeface="Exo 2"/>
              <a:buChar char="●"/>
            </a:pPr>
            <a:r>
              <a:rPr lang="en" sz="1500">
                <a:solidFill>
                  <a:schemeClr val="hlink"/>
                </a:solidFill>
                <a:latin typeface="Exo 2"/>
                <a:ea typeface="Exo 2"/>
                <a:cs typeface="Exo 2"/>
                <a:sym typeface="Exo 2"/>
              </a:rPr>
              <a:t>Train over various weather condition</a:t>
            </a:r>
            <a:endParaRPr sz="1500">
              <a:solidFill>
                <a:schemeClr val="hlink"/>
              </a:solidFill>
              <a:latin typeface="Exo 2"/>
              <a:ea typeface="Exo 2"/>
              <a:cs typeface="Exo 2"/>
              <a:sym typeface="Exo 2"/>
            </a:endParaRPr>
          </a:p>
          <a:p>
            <a:pPr indent="-323850" lvl="0" marL="457200" rtl="0" algn="l">
              <a:lnSpc>
                <a:spcPct val="200000"/>
              </a:lnSpc>
              <a:spcBef>
                <a:spcPts val="0"/>
              </a:spcBef>
              <a:spcAft>
                <a:spcPts val="0"/>
              </a:spcAft>
              <a:buClr>
                <a:schemeClr val="hlink"/>
              </a:buClr>
              <a:buSzPts val="1500"/>
              <a:buFont typeface="Exo 2"/>
              <a:buChar char="●"/>
            </a:pPr>
            <a:r>
              <a:rPr lang="en" sz="1500">
                <a:solidFill>
                  <a:schemeClr val="hlink"/>
                </a:solidFill>
                <a:latin typeface="Exo 2"/>
                <a:ea typeface="Exo 2"/>
                <a:cs typeface="Exo 2"/>
                <a:sym typeface="Exo 2"/>
              </a:rPr>
              <a:t>Cloud mask preprocessing</a:t>
            </a:r>
            <a:endParaRPr sz="1500">
              <a:solidFill>
                <a:schemeClr val="hlink"/>
              </a:solidFill>
              <a:latin typeface="Exo 2"/>
              <a:ea typeface="Exo 2"/>
              <a:cs typeface="Exo 2"/>
              <a:sym typeface="Exo 2"/>
            </a:endParaRPr>
          </a:p>
          <a:p>
            <a:pPr indent="-323850" lvl="0" marL="457200" rtl="0" algn="l">
              <a:lnSpc>
                <a:spcPct val="200000"/>
              </a:lnSpc>
              <a:spcBef>
                <a:spcPts val="0"/>
              </a:spcBef>
              <a:spcAft>
                <a:spcPts val="0"/>
              </a:spcAft>
              <a:buClr>
                <a:schemeClr val="hlink"/>
              </a:buClr>
              <a:buSzPts val="1500"/>
              <a:buFont typeface="Exo 2"/>
              <a:buChar char="●"/>
            </a:pPr>
            <a:r>
              <a:rPr lang="en" sz="1500">
                <a:solidFill>
                  <a:schemeClr val="hlink"/>
                </a:solidFill>
                <a:latin typeface="Exo 2"/>
                <a:ea typeface="Exo 2"/>
                <a:cs typeface="Exo 2"/>
                <a:sym typeface="Exo 2"/>
              </a:rPr>
              <a:t>Gather more data</a:t>
            </a:r>
            <a:endParaRPr sz="1500">
              <a:solidFill>
                <a:schemeClr val="hlink"/>
              </a:solidFill>
              <a:latin typeface="Exo 2"/>
              <a:ea typeface="Exo 2"/>
              <a:cs typeface="Exo 2"/>
              <a:sym typeface="Exo 2"/>
            </a:endParaRPr>
          </a:p>
          <a:p>
            <a:pPr indent="-323850" lvl="0" marL="457200" rtl="0" algn="l">
              <a:lnSpc>
                <a:spcPct val="200000"/>
              </a:lnSpc>
              <a:spcBef>
                <a:spcPts val="0"/>
              </a:spcBef>
              <a:spcAft>
                <a:spcPts val="0"/>
              </a:spcAft>
              <a:buClr>
                <a:schemeClr val="hlink"/>
              </a:buClr>
              <a:buSzPts val="1500"/>
              <a:buFont typeface="Exo 2"/>
              <a:buChar char="●"/>
            </a:pPr>
            <a:r>
              <a:rPr lang="en" sz="1500">
                <a:solidFill>
                  <a:schemeClr val="hlink"/>
                </a:solidFill>
                <a:latin typeface="Exo 2"/>
                <a:ea typeface="Exo 2"/>
                <a:cs typeface="Exo 2"/>
                <a:sym typeface="Exo 2"/>
              </a:rPr>
              <a:t>High Resolution data</a:t>
            </a:r>
            <a:endParaRPr sz="1500">
              <a:solidFill>
                <a:schemeClr val="hlink"/>
              </a:solidFill>
              <a:latin typeface="Exo 2"/>
              <a:ea typeface="Exo 2"/>
              <a:cs typeface="Exo 2"/>
              <a:sym typeface="Exo 2"/>
            </a:endParaRPr>
          </a:p>
          <a:p>
            <a:pPr indent="0" lvl="0" marL="0" rtl="0" algn="l">
              <a:spcBef>
                <a:spcPts val="1600"/>
              </a:spcBef>
              <a:spcAft>
                <a:spcPts val="0"/>
              </a:spcAft>
              <a:buNone/>
            </a:pPr>
            <a:r>
              <a:t/>
            </a:r>
            <a:endParaRPr b="1" sz="1500">
              <a:solidFill>
                <a:schemeClr val="hlink"/>
              </a:solidFill>
              <a:latin typeface="Exo 2"/>
              <a:ea typeface="Exo 2"/>
              <a:cs typeface="Exo 2"/>
              <a:sym typeface="Exo 2"/>
            </a:endParaRPr>
          </a:p>
          <a:p>
            <a:pPr indent="0" lvl="0" marL="0" rtl="0" algn="l">
              <a:spcBef>
                <a:spcPts val="1600"/>
              </a:spcBef>
              <a:spcAft>
                <a:spcPts val="0"/>
              </a:spcAft>
              <a:buNone/>
            </a:pPr>
            <a:r>
              <a:t/>
            </a:r>
            <a:endParaRPr b="1" sz="1500">
              <a:solidFill>
                <a:schemeClr val="hlink"/>
              </a:solidFill>
              <a:latin typeface="Exo 2"/>
              <a:ea typeface="Exo 2"/>
              <a:cs typeface="Exo 2"/>
              <a:sym typeface="Exo 2"/>
            </a:endParaRPr>
          </a:p>
          <a:p>
            <a:pPr indent="0" lvl="0" marL="0" rtl="0" algn="l">
              <a:spcBef>
                <a:spcPts val="1600"/>
              </a:spcBef>
              <a:spcAft>
                <a:spcPts val="0"/>
              </a:spcAft>
              <a:buNone/>
            </a:pPr>
            <a:r>
              <a:rPr lang="en" sz="1500">
                <a:solidFill>
                  <a:schemeClr val="hlink"/>
                </a:solidFill>
                <a:latin typeface="Exo 2"/>
                <a:ea typeface="Exo 2"/>
                <a:cs typeface="Exo 2"/>
                <a:sym typeface="Exo 2"/>
              </a:rPr>
              <a:t>6</a:t>
            </a:r>
            <a:endParaRPr sz="1500">
              <a:solidFill>
                <a:schemeClr val="hlink"/>
              </a:solidFill>
              <a:latin typeface="Exo 2"/>
              <a:ea typeface="Exo 2"/>
              <a:cs typeface="Exo 2"/>
              <a:sym typeface="Exo 2"/>
            </a:endParaRPr>
          </a:p>
          <a:p>
            <a:pPr indent="0" lvl="0" marL="0" rtl="0" algn="l">
              <a:spcBef>
                <a:spcPts val="1600"/>
              </a:spcBef>
              <a:spcAft>
                <a:spcPts val="1600"/>
              </a:spcAft>
              <a:buNone/>
            </a:pPr>
            <a:r>
              <a:rPr lang="en" sz="1500">
                <a:solidFill>
                  <a:schemeClr val="hlink"/>
                </a:solidFill>
                <a:latin typeface="Exo 2"/>
                <a:ea typeface="Exo 2"/>
                <a:cs typeface="Exo 2"/>
                <a:sym typeface="Exo 2"/>
              </a:rPr>
              <a:t>3</a:t>
            </a:r>
            <a:endParaRPr sz="1500">
              <a:solidFill>
                <a:schemeClr val="hlink"/>
              </a:solidFill>
              <a:latin typeface="Exo 2"/>
              <a:ea typeface="Exo 2"/>
              <a:cs typeface="Exo 2"/>
              <a:sym typeface="Exo 2"/>
            </a:endParaRPr>
          </a:p>
        </p:txBody>
      </p:sp>
      <p:sp>
        <p:nvSpPr>
          <p:cNvPr id="426" name="Google Shape;426;p46"/>
          <p:cNvSpPr txBox="1"/>
          <p:nvPr>
            <p:ph idx="4294967295" type="ctrTitle"/>
          </p:nvPr>
        </p:nvSpPr>
        <p:spPr>
          <a:xfrm>
            <a:off x="709350" y="198000"/>
            <a:ext cx="7367700" cy="78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hlink"/>
                </a:solidFill>
              </a:rPr>
              <a:t>FUTURE APPLICATIONS</a:t>
            </a:r>
            <a:endParaRPr sz="1500"/>
          </a:p>
        </p:txBody>
      </p:sp>
      <p:pic>
        <p:nvPicPr>
          <p:cNvPr id="427" name="Google Shape;427;p46"/>
          <p:cNvPicPr preferRelativeResize="0"/>
          <p:nvPr/>
        </p:nvPicPr>
        <p:blipFill>
          <a:blip r:embed="rId4">
            <a:alphaModFix/>
          </a:blip>
          <a:stretch>
            <a:fillRect/>
          </a:stretch>
        </p:blipFill>
        <p:spPr>
          <a:xfrm>
            <a:off x="5352850" y="1336200"/>
            <a:ext cx="2953150" cy="295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7"/>
          <p:cNvSpPr/>
          <p:nvPr/>
        </p:nvSpPr>
        <p:spPr>
          <a:xfrm>
            <a:off x="709350" y="1181100"/>
            <a:ext cx="7725300" cy="3436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7"/>
          <p:cNvSpPr txBox="1"/>
          <p:nvPr>
            <p:ph idx="4294967295" type="body"/>
          </p:nvPr>
        </p:nvSpPr>
        <p:spPr>
          <a:xfrm>
            <a:off x="709350" y="2098650"/>
            <a:ext cx="7725300" cy="1326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hlink"/>
              </a:buClr>
              <a:buSzPts val="1500"/>
              <a:buFont typeface="Exo 2"/>
              <a:buChar char="●"/>
            </a:pPr>
            <a:r>
              <a:rPr lang="en" sz="1500">
                <a:solidFill>
                  <a:schemeClr val="hlink"/>
                </a:solidFill>
                <a:latin typeface="Exo 2"/>
                <a:ea typeface="Exo 2"/>
                <a:cs typeface="Exo 2"/>
                <a:sym typeface="Exo 2"/>
              </a:rPr>
              <a:t>Data </a:t>
            </a:r>
            <a:endParaRPr sz="1500">
              <a:solidFill>
                <a:schemeClr val="hlink"/>
              </a:solidFill>
              <a:latin typeface="Exo 2"/>
              <a:ea typeface="Exo 2"/>
              <a:cs typeface="Exo 2"/>
              <a:sym typeface="Exo 2"/>
            </a:endParaRPr>
          </a:p>
          <a:p>
            <a:pPr indent="-323850" lvl="0" marL="457200" rtl="0" algn="l">
              <a:spcBef>
                <a:spcPts val="1600"/>
              </a:spcBef>
              <a:spcAft>
                <a:spcPts val="0"/>
              </a:spcAft>
              <a:buClr>
                <a:schemeClr val="hlink"/>
              </a:buClr>
              <a:buSzPts val="1500"/>
              <a:buFont typeface="Exo 2"/>
              <a:buChar char="●"/>
            </a:pPr>
            <a:r>
              <a:rPr lang="en" sz="1500">
                <a:solidFill>
                  <a:schemeClr val="hlink"/>
                </a:solidFill>
                <a:latin typeface="Exo 2"/>
                <a:ea typeface="Exo 2"/>
                <a:cs typeface="Exo 2"/>
                <a:sym typeface="Exo 2"/>
              </a:rPr>
              <a:t>Decreased Human Factor</a:t>
            </a:r>
            <a:r>
              <a:rPr lang="en" sz="1500">
                <a:solidFill>
                  <a:schemeClr val="hlink"/>
                </a:solidFill>
                <a:latin typeface="Exo 2"/>
                <a:ea typeface="Exo 2"/>
                <a:cs typeface="Exo 2"/>
                <a:sym typeface="Exo 2"/>
              </a:rPr>
              <a:t> </a:t>
            </a:r>
            <a:endParaRPr sz="1500">
              <a:solidFill>
                <a:schemeClr val="hlink"/>
              </a:solidFill>
              <a:latin typeface="Exo 2"/>
              <a:ea typeface="Exo 2"/>
              <a:cs typeface="Exo 2"/>
              <a:sym typeface="Exo 2"/>
            </a:endParaRPr>
          </a:p>
          <a:p>
            <a:pPr indent="-323850" lvl="0" marL="457200" rtl="0" algn="l">
              <a:spcBef>
                <a:spcPts val="1600"/>
              </a:spcBef>
              <a:spcAft>
                <a:spcPts val="0"/>
              </a:spcAft>
              <a:buClr>
                <a:schemeClr val="hlink"/>
              </a:buClr>
              <a:buSzPts val="1500"/>
              <a:buFont typeface="Exo 2"/>
              <a:buChar char="●"/>
            </a:pPr>
            <a:r>
              <a:rPr lang="en" sz="1500">
                <a:solidFill>
                  <a:schemeClr val="hlink"/>
                </a:solidFill>
                <a:latin typeface="Exo 2"/>
                <a:ea typeface="Exo 2"/>
                <a:cs typeface="Exo 2"/>
                <a:sym typeface="Exo 2"/>
              </a:rPr>
              <a:t>Unemployment due to automation</a:t>
            </a:r>
            <a:endParaRPr sz="1500">
              <a:solidFill>
                <a:schemeClr val="hlink"/>
              </a:solidFill>
              <a:latin typeface="Exo 2"/>
              <a:ea typeface="Exo 2"/>
              <a:cs typeface="Exo 2"/>
              <a:sym typeface="Exo 2"/>
            </a:endParaRPr>
          </a:p>
          <a:p>
            <a:pPr indent="0" lvl="0" marL="0" rtl="0" algn="l">
              <a:spcBef>
                <a:spcPts val="1600"/>
              </a:spcBef>
              <a:spcAft>
                <a:spcPts val="0"/>
              </a:spcAft>
              <a:buNone/>
            </a:pPr>
            <a:r>
              <a:t/>
            </a:r>
            <a:endParaRPr sz="1500">
              <a:solidFill>
                <a:schemeClr val="hlink"/>
              </a:solidFill>
              <a:latin typeface="Exo 2"/>
              <a:ea typeface="Exo 2"/>
              <a:cs typeface="Exo 2"/>
              <a:sym typeface="Exo 2"/>
            </a:endParaRPr>
          </a:p>
          <a:p>
            <a:pPr indent="0" lvl="0" marL="0" rtl="0" algn="l">
              <a:spcBef>
                <a:spcPts val="1600"/>
              </a:spcBef>
              <a:spcAft>
                <a:spcPts val="0"/>
              </a:spcAft>
              <a:buNone/>
            </a:pPr>
            <a:r>
              <a:t/>
            </a:r>
            <a:endParaRPr sz="1500">
              <a:solidFill>
                <a:schemeClr val="hlink"/>
              </a:solidFill>
              <a:latin typeface="Exo 2"/>
              <a:ea typeface="Exo 2"/>
              <a:cs typeface="Exo 2"/>
              <a:sym typeface="Exo 2"/>
            </a:endParaRPr>
          </a:p>
          <a:p>
            <a:pPr indent="0" lvl="0" marL="0" rtl="0" algn="l">
              <a:spcBef>
                <a:spcPts val="1600"/>
              </a:spcBef>
              <a:spcAft>
                <a:spcPts val="0"/>
              </a:spcAft>
              <a:buNone/>
            </a:pPr>
            <a:r>
              <a:t/>
            </a:r>
            <a:endParaRPr b="1" sz="1500">
              <a:solidFill>
                <a:schemeClr val="hlink"/>
              </a:solidFill>
              <a:latin typeface="Exo 2"/>
              <a:ea typeface="Exo 2"/>
              <a:cs typeface="Exo 2"/>
              <a:sym typeface="Exo 2"/>
            </a:endParaRPr>
          </a:p>
          <a:p>
            <a:pPr indent="0" lvl="0" marL="0" rtl="0" algn="l">
              <a:spcBef>
                <a:spcPts val="1600"/>
              </a:spcBef>
              <a:spcAft>
                <a:spcPts val="0"/>
              </a:spcAft>
              <a:buNone/>
            </a:pPr>
            <a:r>
              <a:t/>
            </a:r>
            <a:endParaRPr b="1" sz="1500">
              <a:solidFill>
                <a:schemeClr val="hlink"/>
              </a:solidFill>
              <a:latin typeface="Exo 2"/>
              <a:ea typeface="Exo 2"/>
              <a:cs typeface="Exo 2"/>
              <a:sym typeface="Exo 2"/>
            </a:endParaRPr>
          </a:p>
          <a:p>
            <a:pPr indent="0" lvl="0" marL="0" rtl="0" algn="l">
              <a:spcBef>
                <a:spcPts val="1600"/>
              </a:spcBef>
              <a:spcAft>
                <a:spcPts val="1600"/>
              </a:spcAft>
              <a:buNone/>
            </a:pPr>
            <a:r>
              <a:t/>
            </a:r>
            <a:endParaRPr sz="1500">
              <a:solidFill>
                <a:schemeClr val="hlink"/>
              </a:solidFill>
              <a:latin typeface="Exo 2"/>
              <a:ea typeface="Exo 2"/>
              <a:cs typeface="Exo 2"/>
              <a:sym typeface="Exo 2"/>
            </a:endParaRPr>
          </a:p>
        </p:txBody>
      </p:sp>
      <p:sp>
        <p:nvSpPr>
          <p:cNvPr id="434" name="Google Shape;434;p47"/>
          <p:cNvSpPr txBox="1"/>
          <p:nvPr>
            <p:ph idx="4294967295" type="ctrTitle"/>
          </p:nvPr>
        </p:nvSpPr>
        <p:spPr>
          <a:xfrm>
            <a:off x="709350" y="198000"/>
            <a:ext cx="7725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hlink"/>
                </a:solidFill>
              </a:rPr>
              <a:t>ETHICAL CONSIDERATIONS</a:t>
            </a:r>
            <a:endParaRPr/>
          </a:p>
        </p:txBody>
      </p:sp>
      <p:grpSp>
        <p:nvGrpSpPr>
          <p:cNvPr id="435" name="Google Shape;435;p47"/>
          <p:cNvGrpSpPr/>
          <p:nvPr/>
        </p:nvGrpSpPr>
        <p:grpSpPr>
          <a:xfrm>
            <a:off x="5963886" y="2340756"/>
            <a:ext cx="2311777" cy="2011143"/>
            <a:chOff x="6644304" y="3073628"/>
            <a:chExt cx="576302" cy="511871"/>
          </a:xfrm>
        </p:grpSpPr>
        <p:sp>
          <p:nvSpPr>
            <p:cNvPr id="436" name="Google Shape;436;p4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a:effectLst>
              <a:outerShdw blurRad="57150" rotWithShape="0" algn="bl" dir="5400000" dist="19050">
                <a:srgbClr val="EFEFEF">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47"/>
            <p:cNvGrpSpPr/>
            <p:nvPr/>
          </p:nvGrpSpPr>
          <p:grpSpPr>
            <a:xfrm>
              <a:off x="6712169" y="3085440"/>
              <a:ext cx="481622" cy="494913"/>
              <a:chOff x="6712169" y="3085440"/>
              <a:chExt cx="481622" cy="494913"/>
            </a:xfrm>
          </p:grpSpPr>
          <p:sp>
            <p:nvSpPr>
              <p:cNvPr id="438" name="Google Shape;438;p4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a:effectLst>
                <a:outerShdw blurRad="57150" rotWithShape="0" algn="bl" dir="5400000" dist="19050">
                  <a:srgbClr val="EFEFE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a:effectLst>
                <a:outerShdw blurRad="57150" rotWithShape="0" algn="bl" dir="5400000" dist="19050">
                  <a:srgbClr val="EFEFE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a:effectLst>
                <a:outerShdw blurRad="57150" rotWithShape="0" algn="bl" dir="5400000" dist="19050">
                  <a:srgbClr val="EFEFE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a:effectLst>
                <a:outerShdw blurRad="57150" rotWithShape="0" algn="bl" dir="5400000" dist="19050">
                  <a:srgbClr val="EFEFE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a:effectLst>
                <a:outerShdw blurRad="57150" rotWithShape="0" algn="bl" dir="5400000" dist="19050">
                  <a:srgbClr val="EFEFE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a:effectLst>
              <a:outerShdw blurRad="57150" rotWithShape="0" algn="bl" dir="5400000" dist="19050">
                <a:srgbClr val="EFEFE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a:effectLst>
              <a:outerShdw blurRad="57150" rotWithShape="0" algn="bl" dir="5400000" dist="19050">
                <a:srgbClr val="EFEFE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a:effectLst>
              <a:outerShdw blurRad="57150" rotWithShape="0" algn="bl" dir="5400000" dist="19050">
                <a:srgbClr val="EFEFE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6" name="Google Shape;446;p47"/>
          <p:cNvPicPr preferRelativeResize="0"/>
          <p:nvPr/>
        </p:nvPicPr>
        <p:blipFill>
          <a:blip r:embed="rId3">
            <a:alphaModFix/>
          </a:blip>
          <a:stretch>
            <a:fillRect/>
          </a:stretch>
        </p:blipFill>
        <p:spPr>
          <a:xfrm>
            <a:off x="5888800" y="2256475"/>
            <a:ext cx="2433274" cy="2179700"/>
          </a:xfrm>
          <a:prstGeom prst="rect">
            <a:avLst/>
          </a:prstGeom>
          <a:noFill/>
          <a:ln>
            <a:noFill/>
          </a:ln>
        </p:spPr>
      </p:pic>
      <p:sp>
        <p:nvSpPr>
          <p:cNvPr id="447" name="Google Shape;447;p47"/>
          <p:cNvSpPr/>
          <p:nvPr/>
        </p:nvSpPr>
        <p:spPr>
          <a:xfrm>
            <a:off x="7793850" y="4199400"/>
            <a:ext cx="640800" cy="4185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Intro</a:t>
            </a:r>
            <a:endParaRPr/>
          </a:p>
        </p:txBody>
      </p:sp>
      <p:sp>
        <p:nvSpPr>
          <p:cNvPr id="155" name="Google Shape;155;p30"/>
          <p:cNvSpPr/>
          <p:nvPr/>
        </p:nvSpPr>
        <p:spPr>
          <a:xfrm>
            <a:off x="4811525" y="1131753"/>
            <a:ext cx="1476900" cy="152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0"/>
          <p:cNvSpPr/>
          <p:nvPr/>
        </p:nvSpPr>
        <p:spPr>
          <a:xfrm>
            <a:off x="899625" y="1125627"/>
            <a:ext cx="1476900" cy="15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0"/>
          <p:cNvSpPr/>
          <p:nvPr/>
        </p:nvSpPr>
        <p:spPr>
          <a:xfrm>
            <a:off x="6767475" y="1131753"/>
            <a:ext cx="1476900" cy="152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0"/>
          <p:cNvSpPr txBox="1"/>
          <p:nvPr/>
        </p:nvSpPr>
        <p:spPr>
          <a:xfrm>
            <a:off x="899625" y="2753625"/>
            <a:ext cx="14769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Santiago Dorado</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a:latin typeface="Roboto Condensed Light"/>
                <a:ea typeface="Roboto Condensed Light"/>
                <a:cs typeface="Roboto Condensed Light"/>
                <a:sym typeface="Roboto Condensed Light"/>
              </a:rPr>
              <a:t>Senior </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a:latin typeface="Roboto Condensed Light"/>
                <a:ea typeface="Roboto Condensed Light"/>
                <a:cs typeface="Roboto Condensed Light"/>
                <a:sym typeface="Roboto Condensed Light"/>
              </a:rPr>
              <a:t>Computer Engineering</a:t>
            </a:r>
            <a:endParaRPr>
              <a:latin typeface="Roboto Condensed Light"/>
              <a:ea typeface="Roboto Condensed Light"/>
              <a:cs typeface="Roboto Condensed Light"/>
              <a:sym typeface="Roboto Condensed Light"/>
            </a:endParaRPr>
          </a:p>
        </p:txBody>
      </p:sp>
      <p:sp>
        <p:nvSpPr>
          <p:cNvPr id="159" name="Google Shape;159;p30"/>
          <p:cNvSpPr txBox="1"/>
          <p:nvPr/>
        </p:nvSpPr>
        <p:spPr>
          <a:xfrm>
            <a:off x="2855575" y="2753625"/>
            <a:ext cx="14769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Devin Hill</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a:latin typeface="Roboto Condensed Light"/>
                <a:ea typeface="Roboto Condensed Light"/>
                <a:cs typeface="Roboto Condensed Light"/>
                <a:sym typeface="Roboto Condensed Light"/>
              </a:rPr>
              <a:t>Junior</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a:latin typeface="Roboto Condensed Light"/>
                <a:ea typeface="Roboto Condensed Light"/>
                <a:cs typeface="Roboto Condensed Light"/>
                <a:sym typeface="Roboto Condensed Light"/>
              </a:rPr>
              <a:t>Computer</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a:latin typeface="Roboto Condensed Light"/>
                <a:ea typeface="Roboto Condensed Light"/>
                <a:cs typeface="Roboto Condensed Light"/>
                <a:sym typeface="Roboto Condensed Light"/>
              </a:rPr>
              <a:t> Science</a:t>
            </a:r>
            <a:endParaRPr>
              <a:latin typeface="Roboto Condensed Light"/>
              <a:ea typeface="Roboto Condensed Light"/>
              <a:cs typeface="Roboto Condensed Light"/>
              <a:sym typeface="Roboto Condensed Light"/>
            </a:endParaRPr>
          </a:p>
        </p:txBody>
      </p:sp>
      <p:pic>
        <p:nvPicPr>
          <p:cNvPr id="160" name="Google Shape;160;p30"/>
          <p:cNvPicPr preferRelativeResize="0"/>
          <p:nvPr/>
        </p:nvPicPr>
        <p:blipFill rotWithShape="1">
          <a:blip r:embed="rId3">
            <a:alphaModFix/>
          </a:blip>
          <a:srcRect b="3109" l="6506" r="6506" t="14640"/>
          <a:stretch/>
        </p:blipFill>
        <p:spPr>
          <a:xfrm>
            <a:off x="4811525" y="1129575"/>
            <a:ext cx="1476899" cy="1521300"/>
          </a:xfrm>
          <a:prstGeom prst="rect">
            <a:avLst/>
          </a:prstGeom>
          <a:noFill/>
          <a:ln>
            <a:noFill/>
          </a:ln>
        </p:spPr>
      </p:pic>
      <p:sp>
        <p:nvSpPr>
          <p:cNvPr id="161" name="Google Shape;161;p30"/>
          <p:cNvSpPr txBox="1"/>
          <p:nvPr/>
        </p:nvSpPr>
        <p:spPr>
          <a:xfrm>
            <a:off x="4811525" y="2753625"/>
            <a:ext cx="14769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Ayia Ismael</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a:latin typeface="Roboto Condensed Light"/>
                <a:ea typeface="Roboto Condensed Light"/>
                <a:cs typeface="Roboto Condensed Light"/>
                <a:sym typeface="Roboto Condensed Light"/>
              </a:rPr>
              <a:t>Junior </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a:latin typeface="Roboto Condensed Light"/>
                <a:ea typeface="Roboto Condensed Light"/>
                <a:cs typeface="Roboto Condensed Light"/>
                <a:sym typeface="Roboto Condensed Light"/>
              </a:rPr>
              <a:t>Computer Engineering</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162" name="Google Shape;162;p30"/>
          <p:cNvSpPr txBox="1"/>
          <p:nvPr/>
        </p:nvSpPr>
        <p:spPr>
          <a:xfrm>
            <a:off x="6767475" y="2753625"/>
            <a:ext cx="14769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Adrian W</a:t>
            </a:r>
            <a:r>
              <a:rPr lang="en">
                <a:latin typeface="Roboto Condensed Light"/>
                <a:ea typeface="Roboto Condensed Light"/>
                <a:cs typeface="Roboto Condensed Light"/>
                <a:sym typeface="Roboto Condensed Light"/>
              </a:rPr>
              <a:t>hitty</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a:latin typeface="Roboto Condensed Light"/>
                <a:ea typeface="Roboto Condensed Light"/>
                <a:cs typeface="Roboto Condensed Light"/>
                <a:sym typeface="Roboto Condensed Light"/>
              </a:rPr>
              <a:t>Sophomore</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a:latin typeface="Roboto Condensed Light"/>
                <a:ea typeface="Roboto Condensed Light"/>
                <a:cs typeface="Roboto Condensed Light"/>
                <a:sym typeface="Roboto Condensed Light"/>
              </a:rPr>
              <a:t>Computer</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a:latin typeface="Roboto Condensed Light"/>
                <a:ea typeface="Roboto Condensed Light"/>
                <a:cs typeface="Roboto Condensed Light"/>
                <a:sym typeface="Roboto Condensed Light"/>
              </a:rPr>
              <a:t> Science</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pic>
        <p:nvPicPr>
          <p:cNvPr id="163" name="Google Shape;163;p30"/>
          <p:cNvPicPr preferRelativeResize="0"/>
          <p:nvPr/>
        </p:nvPicPr>
        <p:blipFill>
          <a:blip r:embed="rId4">
            <a:alphaModFix/>
          </a:blip>
          <a:stretch>
            <a:fillRect/>
          </a:stretch>
        </p:blipFill>
        <p:spPr>
          <a:xfrm>
            <a:off x="899624" y="3927413"/>
            <a:ext cx="1476900" cy="1122819"/>
          </a:xfrm>
          <a:prstGeom prst="rect">
            <a:avLst/>
          </a:prstGeom>
          <a:noFill/>
          <a:ln>
            <a:noFill/>
          </a:ln>
        </p:spPr>
      </p:pic>
      <p:pic>
        <p:nvPicPr>
          <p:cNvPr id="164" name="Google Shape;164;p30"/>
          <p:cNvPicPr preferRelativeResize="0"/>
          <p:nvPr/>
        </p:nvPicPr>
        <p:blipFill>
          <a:blip r:embed="rId5">
            <a:alphaModFix/>
          </a:blip>
          <a:stretch>
            <a:fillRect/>
          </a:stretch>
        </p:blipFill>
        <p:spPr>
          <a:xfrm>
            <a:off x="6302975" y="4015725"/>
            <a:ext cx="2405884" cy="946200"/>
          </a:xfrm>
          <a:prstGeom prst="rect">
            <a:avLst/>
          </a:prstGeom>
          <a:noFill/>
          <a:ln>
            <a:noFill/>
          </a:ln>
        </p:spPr>
      </p:pic>
      <p:pic>
        <p:nvPicPr>
          <p:cNvPr id="165" name="Google Shape;165;p30"/>
          <p:cNvPicPr preferRelativeResize="0"/>
          <p:nvPr/>
        </p:nvPicPr>
        <p:blipFill rotWithShape="1">
          <a:blip r:embed="rId6">
            <a:alphaModFix/>
          </a:blip>
          <a:srcRect b="25747" l="0" r="0" t="30096"/>
          <a:stretch/>
        </p:blipFill>
        <p:spPr>
          <a:xfrm>
            <a:off x="3241150" y="4245975"/>
            <a:ext cx="2661675" cy="740400"/>
          </a:xfrm>
          <a:prstGeom prst="rect">
            <a:avLst/>
          </a:prstGeom>
          <a:noFill/>
          <a:ln>
            <a:noFill/>
          </a:ln>
        </p:spPr>
      </p:pic>
      <p:pic>
        <p:nvPicPr>
          <p:cNvPr id="166" name="Google Shape;166;p30"/>
          <p:cNvPicPr preferRelativeResize="0"/>
          <p:nvPr/>
        </p:nvPicPr>
        <p:blipFill rotWithShape="1">
          <a:blip r:embed="rId7">
            <a:alphaModFix/>
          </a:blip>
          <a:srcRect b="8741" l="0" r="0" t="7772"/>
          <a:stretch/>
        </p:blipFill>
        <p:spPr>
          <a:xfrm>
            <a:off x="899625" y="1121550"/>
            <a:ext cx="1476900" cy="1521300"/>
          </a:xfrm>
          <a:prstGeom prst="rect">
            <a:avLst/>
          </a:prstGeom>
          <a:noFill/>
          <a:ln>
            <a:noFill/>
          </a:ln>
        </p:spPr>
      </p:pic>
      <p:sp>
        <p:nvSpPr>
          <p:cNvPr id="167" name="Google Shape;167;p30"/>
          <p:cNvSpPr/>
          <p:nvPr/>
        </p:nvSpPr>
        <p:spPr>
          <a:xfrm>
            <a:off x="2855575" y="1131753"/>
            <a:ext cx="1476900" cy="152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30"/>
          <p:cNvPicPr preferRelativeResize="0"/>
          <p:nvPr/>
        </p:nvPicPr>
        <p:blipFill rotWithShape="1">
          <a:blip r:embed="rId8">
            <a:alphaModFix/>
          </a:blip>
          <a:srcRect b="0" l="6521" r="6529" t="0"/>
          <a:stretch/>
        </p:blipFill>
        <p:spPr>
          <a:xfrm>
            <a:off x="2855575" y="1131750"/>
            <a:ext cx="1476899" cy="1521300"/>
          </a:xfrm>
          <a:prstGeom prst="rect">
            <a:avLst/>
          </a:prstGeom>
          <a:noFill/>
          <a:ln>
            <a:noFill/>
          </a:ln>
        </p:spPr>
      </p:pic>
      <p:pic>
        <p:nvPicPr>
          <p:cNvPr id="169" name="Google Shape;169;p30"/>
          <p:cNvPicPr preferRelativeResize="0"/>
          <p:nvPr/>
        </p:nvPicPr>
        <p:blipFill>
          <a:blip r:embed="rId9">
            <a:alphaModFix/>
          </a:blip>
          <a:stretch>
            <a:fillRect/>
          </a:stretch>
        </p:blipFill>
        <p:spPr>
          <a:xfrm>
            <a:off x="6767475" y="1102975"/>
            <a:ext cx="1476901" cy="15788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8"/>
          <p:cNvSpPr/>
          <p:nvPr/>
        </p:nvSpPr>
        <p:spPr>
          <a:xfrm>
            <a:off x="709350" y="1181100"/>
            <a:ext cx="7725300" cy="3436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8"/>
          <p:cNvSpPr txBox="1"/>
          <p:nvPr>
            <p:ph idx="4294967295" type="body"/>
          </p:nvPr>
        </p:nvSpPr>
        <p:spPr>
          <a:xfrm>
            <a:off x="605125" y="1144200"/>
            <a:ext cx="7829700" cy="3510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hlink"/>
              </a:buClr>
              <a:buSzPts val="1200"/>
              <a:buFont typeface="Exo 2"/>
              <a:buAutoNum type="arabicPeriod"/>
            </a:pPr>
            <a:r>
              <a:rPr lang="en">
                <a:solidFill>
                  <a:schemeClr val="hlink"/>
                </a:solidFill>
                <a:latin typeface="Exo 2"/>
                <a:ea typeface="Exo 2"/>
                <a:cs typeface="Exo 2"/>
                <a:sym typeface="Exo 2"/>
              </a:rPr>
              <a:t>Spyros GeorgilidakisSpyros Georgilidakis has degrees in Business Enterprise and Management. He has 14 years of experience in the hospitality and travel industries. (2021, September 27). NavGuard – Drone Navigation without GPS! Mentour Pilot. Retrieved July 28, 2022, from </a:t>
            </a:r>
            <a:r>
              <a:rPr lang="en" u="sng">
                <a:solidFill>
                  <a:schemeClr val="hlink"/>
                </a:solidFill>
                <a:latin typeface="Exo 2"/>
                <a:ea typeface="Exo 2"/>
                <a:cs typeface="Exo 2"/>
                <a:sym typeface="Exo 2"/>
                <a:hlinkClick r:id="rId3"/>
              </a:rPr>
              <a:t>https://mentourpilot.com/navguard-drone-navigation-without-gps/</a:t>
            </a:r>
            <a:r>
              <a:rPr lang="en">
                <a:solidFill>
                  <a:schemeClr val="hlink"/>
                </a:solidFill>
                <a:latin typeface="Exo 2"/>
                <a:ea typeface="Exo 2"/>
                <a:cs typeface="Exo 2"/>
                <a:sym typeface="Exo 2"/>
              </a:rPr>
              <a:t>  </a:t>
            </a:r>
            <a:endParaRPr>
              <a:solidFill>
                <a:schemeClr val="hlink"/>
              </a:solidFill>
              <a:latin typeface="Exo 2"/>
              <a:ea typeface="Exo 2"/>
              <a:cs typeface="Exo 2"/>
              <a:sym typeface="Exo 2"/>
            </a:endParaRPr>
          </a:p>
          <a:p>
            <a:pPr indent="-304800" lvl="0" marL="457200" rtl="0" algn="l">
              <a:spcBef>
                <a:spcPts val="0"/>
              </a:spcBef>
              <a:spcAft>
                <a:spcPts val="0"/>
              </a:spcAft>
              <a:buClr>
                <a:schemeClr val="hlink"/>
              </a:buClr>
              <a:buSzPts val="1200"/>
              <a:buFont typeface="Exo 2"/>
              <a:buAutoNum type="arabicPeriod"/>
            </a:pPr>
            <a:r>
              <a:rPr lang="en">
                <a:solidFill>
                  <a:schemeClr val="hlink"/>
                </a:solidFill>
                <a:latin typeface="Exo 2"/>
                <a:ea typeface="Exo 2"/>
                <a:cs typeface="Exo 2"/>
                <a:sym typeface="Exo 2"/>
              </a:rPr>
              <a:t>Visual localization. Papers With Code. (n.d.). Retrieved July 28, 2022, from </a:t>
            </a:r>
            <a:r>
              <a:rPr lang="en" u="sng">
                <a:solidFill>
                  <a:schemeClr val="hlink"/>
                </a:solidFill>
                <a:latin typeface="Exo 2"/>
                <a:ea typeface="Exo 2"/>
                <a:cs typeface="Exo 2"/>
                <a:sym typeface="Exo 2"/>
                <a:hlinkClick r:id="rId4"/>
              </a:rPr>
              <a:t>https://paperswithcode.com/task/visual-localization</a:t>
            </a:r>
            <a:r>
              <a:rPr lang="en">
                <a:solidFill>
                  <a:schemeClr val="hlink"/>
                </a:solidFill>
                <a:latin typeface="Exo 2"/>
                <a:ea typeface="Exo 2"/>
                <a:cs typeface="Exo 2"/>
                <a:sym typeface="Exo 2"/>
              </a:rPr>
              <a:t>  </a:t>
            </a:r>
            <a:endParaRPr>
              <a:solidFill>
                <a:schemeClr val="hlink"/>
              </a:solidFill>
              <a:latin typeface="Exo 2"/>
              <a:ea typeface="Exo 2"/>
              <a:cs typeface="Exo 2"/>
              <a:sym typeface="Exo 2"/>
            </a:endParaRPr>
          </a:p>
          <a:p>
            <a:pPr indent="-304800" lvl="0" marL="457200" rtl="0" algn="l">
              <a:spcBef>
                <a:spcPts val="0"/>
              </a:spcBef>
              <a:spcAft>
                <a:spcPts val="0"/>
              </a:spcAft>
              <a:buClr>
                <a:schemeClr val="hlink"/>
              </a:buClr>
              <a:buSzPts val="1200"/>
              <a:buFont typeface="Exo 2"/>
              <a:buAutoNum type="arabicPeriod"/>
            </a:pPr>
            <a:r>
              <a:rPr lang="en">
                <a:solidFill>
                  <a:schemeClr val="hlink"/>
                </a:solidFill>
                <a:latin typeface="Exo 2"/>
                <a:ea typeface="Exo 2"/>
                <a:cs typeface="Exo 2"/>
                <a:sym typeface="Exo 2"/>
              </a:rPr>
              <a:t>Couturier, A., &amp;amp; Akhloufi, M. A. (2020, October 13). A Review on Absolute Visual Localization for UAV. Robotics and Autonomous Systems. Retrieved July 28, 2022, from </a:t>
            </a:r>
            <a:r>
              <a:rPr lang="en" u="sng">
                <a:solidFill>
                  <a:schemeClr val="hlink"/>
                </a:solidFill>
                <a:latin typeface="Exo 2"/>
                <a:ea typeface="Exo 2"/>
                <a:cs typeface="Exo 2"/>
                <a:sym typeface="Exo 2"/>
                <a:hlinkClick r:id="rId5"/>
              </a:rPr>
              <a:t>https://www.sciencedirect.com/science/article/pii/S0921889020305066</a:t>
            </a:r>
            <a:r>
              <a:rPr lang="en">
                <a:solidFill>
                  <a:schemeClr val="hlink"/>
                </a:solidFill>
                <a:latin typeface="Exo 2"/>
                <a:ea typeface="Exo 2"/>
                <a:cs typeface="Exo 2"/>
                <a:sym typeface="Exo 2"/>
              </a:rPr>
              <a:t> </a:t>
            </a:r>
            <a:endParaRPr>
              <a:solidFill>
                <a:schemeClr val="hlink"/>
              </a:solidFill>
              <a:latin typeface="Exo 2"/>
              <a:ea typeface="Exo 2"/>
              <a:cs typeface="Exo 2"/>
              <a:sym typeface="Exo 2"/>
            </a:endParaRPr>
          </a:p>
          <a:p>
            <a:pPr indent="-304800" lvl="0" marL="457200" rtl="0" algn="l">
              <a:spcBef>
                <a:spcPts val="0"/>
              </a:spcBef>
              <a:spcAft>
                <a:spcPts val="0"/>
              </a:spcAft>
              <a:buClr>
                <a:schemeClr val="hlink"/>
              </a:buClr>
              <a:buSzPts val="1200"/>
              <a:buFont typeface="Exo 2"/>
              <a:buAutoNum type="arabicPeriod"/>
            </a:pPr>
            <a:r>
              <a:rPr lang="en">
                <a:solidFill>
                  <a:schemeClr val="hlink"/>
                </a:solidFill>
                <a:latin typeface="Exo 2"/>
                <a:ea typeface="Exo 2"/>
                <a:cs typeface="Exo 2"/>
                <a:sym typeface="Exo 2"/>
              </a:rPr>
              <a:t>The Ethical Debate on Drones - Augustana College. (n.d.). Retrieved July 28, 2022, from </a:t>
            </a:r>
            <a:r>
              <a:rPr lang="en" u="sng">
                <a:solidFill>
                  <a:schemeClr val="hlink"/>
                </a:solidFill>
                <a:latin typeface="Exo 2"/>
                <a:ea typeface="Exo 2"/>
                <a:cs typeface="Exo 2"/>
                <a:sym typeface="Exo 2"/>
                <a:hlinkClick r:id="rId6"/>
              </a:rPr>
              <a:t>https://digitalcommons.augustana.edu/cgi/viewcontent.cgi?article=1008&amp;amp;context=ethicscontest</a:t>
            </a:r>
            <a:endParaRPr>
              <a:solidFill>
                <a:schemeClr val="hlink"/>
              </a:solidFill>
              <a:latin typeface="Exo 2"/>
              <a:ea typeface="Exo 2"/>
              <a:cs typeface="Exo 2"/>
              <a:sym typeface="Exo 2"/>
            </a:endParaRPr>
          </a:p>
          <a:p>
            <a:pPr indent="-304800" lvl="0" marL="457200" rtl="0" algn="l">
              <a:spcBef>
                <a:spcPts val="0"/>
              </a:spcBef>
              <a:spcAft>
                <a:spcPts val="0"/>
              </a:spcAft>
              <a:buClr>
                <a:schemeClr val="hlink"/>
              </a:buClr>
              <a:buSzPts val="1200"/>
              <a:buFont typeface="Exo 2"/>
              <a:buAutoNum type="arabicPeriod"/>
            </a:pPr>
            <a:r>
              <a:rPr lang="en">
                <a:solidFill>
                  <a:schemeClr val="hlink"/>
                </a:solidFill>
                <a:latin typeface="Exo 2"/>
                <a:ea typeface="Exo 2"/>
                <a:cs typeface="Exo 2"/>
                <a:sym typeface="Exo 2"/>
              </a:rPr>
              <a:t>Chollet, F. (2017). Xception: Deep learning with depthwise separable convolutions. 2017 IEEE Conference on Computer Vision and Pattern Recognition (CVPR). </a:t>
            </a:r>
            <a:r>
              <a:rPr lang="en" u="sng">
                <a:solidFill>
                  <a:schemeClr val="hlink"/>
                </a:solidFill>
                <a:latin typeface="Exo 2"/>
                <a:ea typeface="Exo 2"/>
                <a:cs typeface="Exo 2"/>
                <a:sym typeface="Exo 2"/>
                <a:hlinkClick r:id="rId7"/>
              </a:rPr>
              <a:t>https://doi.org/10.1109/cvpr.2017.195</a:t>
            </a:r>
            <a:r>
              <a:rPr lang="en">
                <a:solidFill>
                  <a:schemeClr val="hlink"/>
                </a:solidFill>
                <a:latin typeface="Exo 2"/>
                <a:ea typeface="Exo 2"/>
                <a:cs typeface="Exo 2"/>
                <a:sym typeface="Exo 2"/>
              </a:rPr>
              <a:t> </a:t>
            </a:r>
            <a:endParaRPr>
              <a:solidFill>
                <a:schemeClr val="hlink"/>
              </a:solidFill>
              <a:latin typeface="Exo 2"/>
              <a:ea typeface="Exo 2"/>
              <a:cs typeface="Exo 2"/>
              <a:sym typeface="Exo 2"/>
            </a:endParaRPr>
          </a:p>
          <a:p>
            <a:pPr indent="0" lvl="0" marL="0" rtl="0" algn="l">
              <a:spcBef>
                <a:spcPts val="1600"/>
              </a:spcBef>
              <a:spcAft>
                <a:spcPts val="0"/>
              </a:spcAft>
              <a:buNone/>
            </a:pPr>
            <a:r>
              <a:t/>
            </a:r>
            <a:endParaRPr b="1" sz="1500">
              <a:solidFill>
                <a:schemeClr val="hlink"/>
              </a:solidFill>
              <a:latin typeface="Exo 2"/>
              <a:ea typeface="Exo 2"/>
              <a:cs typeface="Exo 2"/>
              <a:sym typeface="Exo 2"/>
            </a:endParaRPr>
          </a:p>
          <a:p>
            <a:pPr indent="0" lvl="0" marL="0" rtl="0" algn="l">
              <a:spcBef>
                <a:spcPts val="1600"/>
              </a:spcBef>
              <a:spcAft>
                <a:spcPts val="0"/>
              </a:spcAft>
              <a:buNone/>
            </a:pPr>
            <a:r>
              <a:t/>
            </a:r>
            <a:endParaRPr b="1" sz="1500">
              <a:solidFill>
                <a:schemeClr val="hlink"/>
              </a:solidFill>
              <a:latin typeface="Exo 2"/>
              <a:ea typeface="Exo 2"/>
              <a:cs typeface="Exo 2"/>
              <a:sym typeface="Exo 2"/>
            </a:endParaRPr>
          </a:p>
          <a:p>
            <a:pPr indent="0" lvl="0" marL="0" rtl="0" algn="l">
              <a:spcBef>
                <a:spcPts val="1600"/>
              </a:spcBef>
              <a:spcAft>
                <a:spcPts val="1600"/>
              </a:spcAft>
              <a:buNone/>
            </a:pPr>
            <a:r>
              <a:t/>
            </a:r>
            <a:endParaRPr sz="1500">
              <a:solidFill>
                <a:schemeClr val="hlink"/>
              </a:solidFill>
              <a:latin typeface="Exo 2"/>
              <a:ea typeface="Exo 2"/>
              <a:cs typeface="Exo 2"/>
              <a:sym typeface="Exo 2"/>
            </a:endParaRPr>
          </a:p>
        </p:txBody>
      </p:sp>
      <p:sp>
        <p:nvSpPr>
          <p:cNvPr id="454" name="Google Shape;454;p48"/>
          <p:cNvSpPr txBox="1"/>
          <p:nvPr>
            <p:ph idx="4294967295" type="ctrTitle"/>
          </p:nvPr>
        </p:nvSpPr>
        <p:spPr>
          <a:xfrm>
            <a:off x="1964850" y="198000"/>
            <a:ext cx="5214300" cy="6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hlink"/>
                </a:solidFill>
              </a:rPr>
              <a:t>REFERENCES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9"/>
          <p:cNvSpPr/>
          <p:nvPr/>
        </p:nvSpPr>
        <p:spPr>
          <a:xfrm>
            <a:off x="709350" y="1181100"/>
            <a:ext cx="7725300" cy="3436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9"/>
          <p:cNvSpPr txBox="1"/>
          <p:nvPr>
            <p:ph idx="4294967295" type="body"/>
          </p:nvPr>
        </p:nvSpPr>
        <p:spPr>
          <a:xfrm>
            <a:off x="709350" y="1067725"/>
            <a:ext cx="7725300" cy="376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hlink"/>
                </a:solidFill>
                <a:latin typeface="Exo 2"/>
                <a:ea typeface="Exo 2"/>
                <a:cs typeface="Exo 2"/>
                <a:sym typeface="Exo 2"/>
              </a:rPr>
              <a:t>Special thanks to:</a:t>
            </a:r>
            <a:endParaRPr b="1" sz="1300">
              <a:solidFill>
                <a:schemeClr val="hlink"/>
              </a:solidFill>
              <a:latin typeface="Exo 2"/>
              <a:ea typeface="Exo 2"/>
              <a:cs typeface="Exo 2"/>
              <a:sym typeface="Exo 2"/>
            </a:endParaRPr>
          </a:p>
          <a:p>
            <a:pPr indent="0" lvl="0" marL="0" rtl="0" algn="ctr">
              <a:spcBef>
                <a:spcPts val="1600"/>
              </a:spcBef>
              <a:spcAft>
                <a:spcPts val="0"/>
              </a:spcAft>
              <a:buNone/>
            </a:pPr>
            <a:r>
              <a:rPr b="1" lang="en">
                <a:solidFill>
                  <a:schemeClr val="hlink"/>
                </a:solidFill>
                <a:latin typeface="Exo 2"/>
                <a:ea typeface="Exo 2"/>
                <a:cs typeface="Exo 2"/>
                <a:sym typeface="Exo 2"/>
              </a:rPr>
              <a:t>NACME and Google</a:t>
            </a:r>
            <a:endParaRPr b="1">
              <a:solidFill>
                <a:schemeClr val="hlink"/>
              </a:solidFill>
              <a:latin typeface="Exo 2"/>
              <a:ea typeface="Exo 2"/>
              <a:cs typeface="Exo 2"/>
              <a:sym typeface="Exo 2"/>
            </a:endParaRPr>
          </a:p>
          <a:p>
            <a:pPr indent="0" lvl="0" marL="0" rtl="0" algn="ctr">
              <a:spcBef>
                <a:spcPts val="1600"/>
              </a:spcBef>
              <a:spcAft>
                <a:spcPts val="0"/>
              </a:spcAft>
              <a:buClr>
                <a:schemeClr val="dk1"/>
              </a:buClr>
              <a:buSzPts val="1100"/>
              <a:buFont typeface="Arial"/>
              <a:buNone/>
            </a:pPr>
            <a:r>
              <a:rPr b="1" lang="en">
                <a:solidFill>
                  <a:schemeClr val="hlink"/>
                </a:solidFill>
                <a:latin typeface="Exo 2"/>
                <a:ea typeface="Exo 2"/>
                <a:cs typeface="Exo 2"/>
                <a:sym typeface="Exo 2"/>
              </a:rPr>
              <a:t>The University of Arkansas </a:t>
            </a:r>
            <a:endParaRPr b="1">
              <a:solidFill>
                <a:schemeClr val="hlink"/>
              </a:solidFill>
              <a:latin typeface="Exo 2"/>
              <a:ea typeface="Exo 2"/>
              <a:cs typeface="Exo 2"/>
              <a:sym typeface="Exo 2"/>
            </a:endParaRPr>
          </a:p>
          <a:p>
            <a:pPr indent="0" lvl="0" marL="0" rtl="0" algn="ctr">
              <a:spcBef>
                <a:spcPts val="1600"/>
              </a:spcBef>
              <a:spcAft>
                <a:spcPts val="0"/>
              </a:spcAft>
              <a:buNone/>
            </a:pPr>
            <a:r>
              <a:rPr b="1" lang="en">
                <a:solidFill>
                  <a:schemeClr val="hlink"/>
                </a:solidFill>
                <a:latin typeface="Exo 2"/>
                <a:ea typeface="Exo 2"/>
                <a:cs typeface="Exo 2"/>
                <a:sym typeface="Exo 2"/>
              </a:rPr>
              <a:t>Michele Lezama</a:t>
            </a:r>
            <a:endParaRPr b="1">
              <a:solidFill>
                <a:schemeClr val="hlink"/>
              </a:solidFill>
              <a:latin typeface="Exo 2"/>
              <a:ea typeface="Exo 2"/>
              <a:cs typeface="Exo 2"/>
              <a:sym typeface="Exo 2"/>
            </a:endParaRPr>
          </a:p>
          <a:p>
            <a:pPr indent="0" lvl="0" marL="0" rtl="0" algn="ctr">
              <a:spcBef>
                <a:spcPts val="1600"/>
              </a:spcBef>
              <a:spcAft>
                <a:spcPts val="0"/>
              </a:spcAft>
              <a:buNone/>
            </a:pPr>
            <a:r>
              <a:rPr b="1" lang="en">
                <a:solidFill>
                  <a:schemeClr val="hlink"/>
                </a:solidFill>
                <a:latin typeface="Exo 2"/>
                <a:ea typeface="Exo 2"/>
                <a:cs typeface="Exo 2"/>
                <a:sym typeface="Exo 2"/>
              </a:rPr>
              <a:t>Dr. Chase Rainwater (</a:t>
            </a:r>
            <a:r>
              <a:rPr b="1" lang="en">
                <a:solidFill>
                  <a:schemeClr val="hlink"/>
                </a:solidFill>
                <a:latin typeface="Exo 2"/>
                <a:ea typeface="Exo 2"/>
                <a:cs typeface="Exo 2"/>
                <a:sym typeface="Exo 2"/>
              </a:rPr>
              <a:t>Advisor</a:t>
            </a:r>
            <a:r>
              <a:rPr b="1" lang="en">
                <a:solidFill>
                  <a:schemeClr val="hlink"/>
                </a:solidFill>
                <a:latin typeface="Exo 2"/>
                <a:ea typeface="Exo 2"/>
                <a:cs typeface="Exo 2"/>
                <a:sym typeface="Exo 2"/>
              </a:rPr>
              <a:t>)</a:t>
            </a:r>
            <a:endParaRPr b="1">
              <a:solidFill>
                <a:schemeClr val="hlink"/>
              </a:solidFill>
              <a:latin typeface="Exo 2"/>
              <a:ea typeface="Exo 2"/>
              <a:cs typeface="Exo 2"/>
              <a:sym typeface="Exo 2"/>
            </a:endParaRPr>
          </a:p>
          <a:p>
            <a:pPr indent="0" lvl="0" marL="0" rtl="0" algn="ctr">
              <a:spcBef>
                <a:spcPts val="1600"/>
              </a:spcBef>
              <a:spcAft>
                <a:spcPts val="0"/>
              </a:spcAft>
              <a:buNone/>
            </a:pPr>
            <a:r>
              <a:rPr b="1" lang="en">
                <a:solidFill>
                  <a:schemeClr val="hlink"/>
                </a:solidFill>
                <a:latin typeface="Exo 2"/>
                <a:ea typeface="Exo 2"/>
                <a:cs typeface="Exo 2"/>
                <a:sym typeface="Exo 2"/>
              </a:rPr>
              <a:t>Winthrop Harvey (TA)</a:t>
            </a:r>
            <a:endParaRPr b="1">
              <a:solidFill>
                <a:schemeClr val="hlink"/>
              </a:solidFill>
              <a:latin typeface="Exo 2"/>
              <a:ea typeface="Exo 2"/>
              <a:cs typeface="Exo 2"/>
              <a:sym typeface="Exo 2"/>
            </a:endParaRPr>
          </a:p>
          <a:p>
            <a:pPr indent="0" lvl="0" marL="0" rtl="0" algn="ctr">
              <a:spcBef>
                <a:spcPts val="1600"/>
              </a:spcBef>
              <a:spcAft>
                <a:spcPts val="0"/>
              </a:spcAft>
              <a:buNone/>
            </a:pPr>
            <a:r>
              <a:rPr b="1" lang="en">
                <a:solidFill>
                  <a:schemeClr val="hlink"/>
                </a:solidFill>
                <a:latin typeface="Exo 2"/>
                <a:ea typeface="Exo 2"/>
                <a:cs typeface="Exo 2"/>
                <a:sym typeface="Exo 2"/>
              </a:rPr>
              <a:t>Dr. Bryan Hill</a:t>
            </a:r>
            <a:endParaRPr b="1">
              <a:solidFill>
                <a:schemeClr val="hlink"/>
              </a:solidFill>
              <a:latin typeface="Exo 2"/>
              <a:ea typeface="Exo 2"/>
              <a:cs typeface="Exo 2"/>
              <a:sym typeface="Exo 2"/>
            </a:endParaRPr>
          </a:p>
          <a:p>
            <a:pPr indent="0" lvl="0" marL="0" rtl="0" algn="ctr">
              <a:spcBef>
                <a:spcPts val="1600"/>
              </a:spcBef>
              <a:spcAft>
                <a:spcPts val="0"/>
              </a:spcAft>
              <a:buNone/>
            </a:pPr>
            <a:r>
              <a:rPr b="1" lang="en">
                <a:solidFill>
                  <a:schemeClr val="hlink"/>
                </a:solidFill>
                <a:latin typeface="Exo 2"/>
                <a:ea typeface="Exo 2"/>
                <a:cs typeface="Exo 2"/>
                <a:sym typeface="Exo 2"/>
              </a:rPr>
              <a:t>Teresa Simpson</a:t>
            </a:r>
            <a:endParaRPr b="1">
              <a:solidFill>
                <a:schemeClr val="hlink"/>
              </a:solidFill>
              <a:latin typeface="Exo 2"/>
              <a:ea typeface="Exo 2"/>
              <a:cs typeface="Exo 2"/>
              <a:sym typeface="Exo 2"/>
            </a:endParaRPr>
          </a:p>
          <a:p>
            <a:pPr indent="0" lvl="0" marL="0" rtl="0" algn="ctr">
              <a:spcBef>
                <a:spcPts val="1600"/>
              </a:spcBef>
              <a:spcAft>
                <a:spcPts val="0"/>
              </a:spcAft>
              <a:buNone/>
            </a:pPr>
            <a:r>
              <a:rPr b="1" lang="en">
                <a:solidFill>
                  <a:schemeClr val="hlink"/>
                </a:solidFill>
                <a:latin typeface="Exo 2"/>
                <a:ea typeface="Exo 2"/>
                <a:cs typeface="Exo 2"/>
                <a:sym typeface="Exo 2"/>
              </a:rPr>
              <a:t>As well as any other professors and TAs who made this possible.</a:t>
            </a:r>
            <a:endParaRPr b="1">
              <a:solidFill>
                <a:schemeClr val="hlink"/>
              </a:solidFill>
              <a:latin typeface="Exo 2"/>
              <a:ea typeface="Exo 2"/>
              <a:cs typeface="Exo 2"/>
              <a:sym typeface="Exo 2"/>
            </a:endParaRPr>
          </a:p>
          <a:p>
            <a:pPr indent="0" lvl="0" marL="0" rtl="0" algn="l">
              <a:spcBef>
                <a:spcPts val="1600"/>
              </a:spcBef>
              <a:spcAft>
                <a:spcPts val="0"/>
              </a:spcAft>
              <a:buNone/>
            </a:pPr>
            <a:r>
              <a:t/>
            </a:r>
            <a:endParaRPr sz="1500">
              <a:solidFill>
                <a:schemeClr val="hlink"/>
              </a:solidFill>
              <a:latin typeface="Exo 2"/>
              <a:ea typeface="Exo 2"/>
              <a:cs typeface="Exo 2"/>
              <a:sym typeface="Exo 2"/>
            </a:endParaRPr>
          </a:p>
          <a:p>
            <a:pPr indent="0" lvl="0" marL="0" rtl="0" algn="l">
              <a:spcBef>
                <a:spcPts val="1600"/>
              </a:spcBef>
              <a:spcAft>
                <a:spcPts val="0"/>
              </a:spcAft>
              <a:buNone/>
            </a:pPr>
            <a:r>
              <a:t/>
            </a:r>
            <a:endParaRPr sz="1500">
              <a:solidFill>
                <a:schemeClr val="hlink"/>
              </a:solidFill>
              <a:latin typeface="Exo 2"/>
              <a:ea typeface="Exo 2"/>
              <a:cs typeface="Exo 2"/>
              <a:sym typeface="Exo 2"/>
            </a:endParaRPr>
          </a:p>
          <a:p>
            <a:pPr indent="0" lvl="0" marL="0" rtl="0" algn="l">
              <a:spcBef>
                <a:spcPts val="1600"/>
              </a:spcBef>
              <a:spcAft>
                <a:spcPts val="0"/>
              </a:spcAft>
              <a:buNone/>
            </a:pPr>
            <a:r>
              <a:t/>
            </a:r>
            <a:endParaRPr b="1" sz="1500">
              <a:solidFill>
                <a:schemeClr val="hlink"/>
              </a:solidFill>
              <a:latin typeface="Exo 2"/>
              <a:ea typeface="Exo 2"/>
              <a:cs typeface="Exo 2"/>
              <a:sym typeface="Exo 2"/>
            </a:endParaRPr>
          </a:p>
          <a:p>
            <a:pPr indent="0" lvl="0" marL="0" rtl="0" algn="l">
              <a:spcBef>
                <a:spcPts val="1600"/>
              </a:spcBef>
              <a:spcAft>
                <a:spcPts val="0"/>
              </a:spcAft>
              <a:buNone/>
            </a:pPr>
            <a:r>
              <a:t/>
            </a:r>
            <a:endParaRPr b="1" sz="1500">
              <a:solidFill>
                <a:schemeClr val="hlink"/>
              </a:solidFill>
              <a:latin typeface="Exo 2"/>
              <a:ea typeface="Exo 2"/>
              <a:cs typeface="Exo 2"/>
              <a:sym typeface="Exo 2"/>
            </a:endParaRPr>
          </a:p>
          <a:p>
            <a:pPr indent="0" lvl="0" marL="0" rtl="0" algn="l">
              <a:spcBef>
                <a:spcPts val="1600"/>
              </a:spcBef>
              <a:spcAft>
                <a:spcPts val="1600"/>
              </a:spcAft>
              <a:buNone/>
            </a:pPr>
            <a:r>
              <a:t/>
            </a:r>
            <a:endParaRPr sz="1500">
              <a:solidFill>
                <a:schemeClr val="hlink"/>
              </a:solidFill>
              <a:latin typeface="Exo 2"/>
              <a:ea typeface="Exo 2"/>
              <a:cs typeface="Exo 2"/>
              <a:sym typeface="Exo 2"/>
            </a:endParaRPr>
          </a:p>
        </p:txBody>
      </p:sp>
      <p:sp>
        <p:nvSpPr>
          <p:cNvPr id="461" name="Google Shape;461;p49"/>
          <p:cNvSpPr txBox="1"/>
          <p:nvPr>
            <p:ph idx="4294967295" type="ctrTitle"/>
          </p:nvPr>
        </p:nvSpPr>
        <p:spPr>
          <a:xfrm>
            <a:off x="709350" y="198000"/>
            <a:ext cx="7725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hlink"/>
                </a:solidFill>
              </a:rPr>
              <a:t>Acknowledgements</a:t>
            </a:r>
            <a:endParaRPr/>
          </a:p>
          <a:p>
            <a:pPr indent="0" lvl="0" marL="0" rtl="0" algn="ctr">
              <a:spcBef>
                <a:spcPts val="0"/>
              </a:spcBef>
              <a:spcAft>
                <a:spcPts val="0"/>
              </a:spcAft>
              <a:buNone/>
            </a:pPr>
            <a:r>
              <a:t/>
            </a:r>
            <a:endParaRPr/>
          </a:p>
        </p:txBody>
      </p:sp>
      <p:pic>
        <p:nvPicPr>
          <p:cNvPr id="462" name="Google Shape;462;p49"/>
          <p:cNvPicPr preferRelativeResize="0"/>
          <p:nvPr/>
        </p:nvPicPr>
        <p:blipFill>
          <a:blip r:embed="rId3">
            <a:alphaModFix/>
          </a:blip>
          <a:stretch>
            <a:fillRect/>
          </a:stretch>
        </p:blipFill>
        <p:spPr>
          <a:xfrm>
            <a:off x="85689" y="60248"/>
            <a:ext cx="1675998" cy="1120850"/>
          </a:xfrm>
          <a:prstGeom prst="rect">
            <a:avLst/>
          </a:prstGeom>
          <a:noFill/>
          <a:ln>
            <a:noFill/>
          </a:ln>
        </p:spPr>
      </p:pic>
      <p:pic>
        <p:nvPicPr>
          <p:cNvPr id="463" name="Google Shape;463;p49"/>
          <p:cNvPicPr preferRelativeResize="0"/>
          <p:nvPr/>
        </p:nvPicPr>
        <p:blipFill>
          <a:blip r:embed="rId4">
            <a:alphaModFix/>
          </a:blip>
          <a:stretch>
            <a:fillRect/>
          </a:stretch>
        </p:blipFill>
        <p:spPr>
          <a:xfrm>
            <a:off x="85700" y="3654125"/>
            <a:ext cx="1847373" cy="1404476"/>
          </a:xfrm>
          <a:prstGeom prst="rect">
            <a:avLst/>
          </a:prstGeom>
          <a:noFill/>
          <a:ln>
            <a:noFill/>
          </a:ln>
        </p:spPr>
      </p:pic>
      <p:pic>
        <p:nvPicPr>
          <p:cNvPr id="464" name="Google Shape;464;p49"/>
          <p:cNvPicPr preferRelativeResize="0"/>
          <p:nvPr/>
        </p:nvPicPr>
        <p:blipFill>
          <a:blip r:embed="rId5">
            <a:alphaModFix/>
          </a:blip>
          <a:stretch>
            <a:fillRect/>
          </a:stretch>
        </p:blipFill>
        <p:spPr>
          <a:xfrm>
            <a:off x="7018375" y="0"/>
            <a:ext cx="2125625" cy="7184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0"/>
          <p:cNvSpPr txBox="1"/>
          <p:nvPr>
            <p:ph idx="1" type="subTitle"/>
          </p:nvPr>
        </p:nvSpPr>
        <p:spPr>
          <a:xfrm>
            <a:off x="2152500" y="2070150"/>
            <a:ext cx="48390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800">
                <a:latin typeface="Exo 2"/>
                <a:ea typeface="Exo 2"/>
                <a:cs typeface="Exo 2"/>
                <a:sym typeface="Exo 2"/>
              </a:rPr>
              <a:t>Does anyone have any questions?</a:t>
            </a:r>
            <a:endParaRPr b="1" sz="3300">
              <a:latin typeface="Exo 2"/>
              <a:ea typeface="Exo 2"/>
              <a:cs typeface="Exo 2"/>
              <a:sym typeface="Exo 2"/>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1"/>
          <p:cNvSpPr txBox="1"/>
          <p:nvPr>
            <p:ph idx="1" type="subTitle"/>
          </p:nvPr>
        </p:nvSpPr>
        <p:spPr>
          <a:xfrm>
            <a:off x="1719225" y="209625"/>
            <a:ext cx="5272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800">
                <a:latin typeface="Exo 2"/>
                <a:ea typeface="Exo 2"/>
                <a:cs typeface="Exo 2"/>
                <a:sym typeface="Exo 2"/>
              </a:rPr>
              <a:t>THANK YOU!</a:t>
            </a:r>
            <a:endParaRPr b="1" sz="3800">
              <a:latin typeface="Exo 2"/>
              <a:ea typeface="Exo 2"/>
              <a:cs typeface="Exo 2"/>
              <a:sym typeface="Exo 2"/>
            </a:endParaRPr>
          </a:p>
          <a:p>
            <a:pPr indent="0" lvl="0" marL="0" rtl="0" algn="ctr">
              <a:spcBef>
                <a:spcPts val="0"/>
              </a:spcBef>
              <a:spcAft>
                <a:spcPts val="0"/>
              </a:spcAft>
              <a:buClr>
                <a:schemeClr val="dk1"/>
              </a:buClr>
              <a:buSzPts val="1100"/>
              <a:buFont typeface="Arial"/>
              <a:buNone/>
            </a:pPr>
            <a:r>
              <a:rPr b="1" lang="en" sz="3800">
                <a:latin typeface="Exo 2"/>
                <a:ea typeface="Exo 2"/>
                <a:cs typeface="Exo 2"/>
                <a:sym typeface="Exo 2"/>
              </a:rPr>
              <a:t>Follow us on LinkedIn!</a:t>
            </a:r>
            <a:endParaRPr b="1" sz="3800">
              <a:latin typeface="Exo 2"/>
              <a:ea typeface="Exo 2"/>
              <a:cs typeface="Exo 2"/>
              <a:sym typeface="Exo 2"/>
            </a:endParaRPr>
          </a:p>
        </p:txBody>
      </p:sp>
      <p:pic>
        <p:nvPicPr>
          <p:cNvPr id="475" name="Google Shape;475;p51"/>
          <p:cNvPicPr preferRelativeResize="0"/>
          <p:nvPr/>
        </p:nvPicPr>
        <p:blipFill>
          <a:blip r:embed="rId3">
            <a:alphaModFix/>
          </a:blip>
          <a:stretch>
            <a:fillRect/>
          </a:stretch>
        </p:blipFill>
        <p:spPr>
          <a:xfrm>
            <a:off x="3476975" y="1857450"/>
            <a:ext cx="2190050" cy="2190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p:nvPr/>
        </p:nvSpPr>
        <p:spPr>
          <a:xfrm>
            <a:off x="709350" y="1181100"/>
            <a:ext cx="7725300" cy="3436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1"/>
          <p:cNvSpPr txBox="1"/>
          <p:nvPr>
            <p:ph idx="4294967295" type="body"/>
          </p:nvPr>
        </p:nvSpPr>
        <p:spPr>
          <a:xfrm>
            <a:off x="709350" y="1107050"/>
            <a:ext cx="7725300" cy="3547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hlink"/>
              </a:buClr>
              <a:buSzPts val="1500"/>
              <a:buFont typeface="Exo 2"/>
              <a:buAutoNum type="arabicPeriod"/>
            </a:pPr>
            <a:r>
              <a:rPr lang="en" sz="1500">
                <a:solidFill>
                  <a:schemeClr val="hlink"/>
                </a:solidFill>
                <a:latin typeface="Exo 2"/>
                <a:ea typeface="Exo 2"/>
                <a:cs typeface="Exo 2"/>
                <a:sym typeface="Exo 2"/>
              </a:rPr>
              <a:t>Building the pre-processing pipeline for image information </a:t>
            </a:r>
            <a:endParaRPr sz="1500">
              <a:solidFill>
                <a:schemeClr val="hlink"/>
              </a:solidFill>
              <a:latin typeface="Exo 2"/>
              <a:ea typeface="Exo 2"/>
              <a:cs typeface="Exo 2"/>
              <a:sym typeface="Exo 2"/>
            </a:endParaRPr>
          </a:p>
          <a:p>
            <a:pPr indent="-323850" lvl="1" marL="914400" rtl="0" algn="l">
              <a:spcBef>
                <a:spcPts val="0"/>
              </a:spcBef>
              <a:spcAft>
                <a:spcPts val="0"/>
              </a:spcAft>
              <a:buClr>
                <a:schemeClr val="hlink"/>
              </a:buClr>
              <a:buSzPts val="1500"/>
              <a:buFont typeface="Exo 2"/>
              <a:buAutoNum type="alphaLcPeriod"/>
            </a:pPr>
            <a:r>
              <a:rPr lang="en" sz="1500">
                <a:solidFill>
                  <a:schemeClr val="hlink"/>
                </a:solidFill>
                <a:latin typeface="Exo 2"/>
                <a:ea typeface="Exo 2"/>
                <a:cs typeface="Exo 2"/>
                <a:sym typeface="Exo 2"/>
              </a:rPr>
              <a:t>Bounds were created with size restrictions for the training set of images</a:t>
            </a:r>
            <a:endParaRPr sz="1500">
              <a:solidFill>
                <a:schemeClr val="hlink"/>
              </a:solidFill>
              <a:latin typeface="Exo 2"/>
              <a:ea typeface="Exo 2"/>
              <a:cs typeface="Exo 2"/>
              <a:sym typeface="Exo 2"/>
            </a:endParaRPr>
          </a:p>
          <a:p>
            <a:pPr indent="-323850" lvl="1" marL="914400" rtl="0" algn="l">
              <a:spcBef>
                <a:spcPts val="0"/>
              </a:spcBef>
              <a:spcAft>
                <a:spcPts val="0"/>
              </a:spcAft>
              <a:buClr>
                <a:schemeClr val="hlink"/>
              </a:buClr>
              <a:buSzPts val="1500"/>
              <a:buFont typeface="Exo 2"/>
              <a:buAutoNum type="alphaLcPeriod"/>
            </a:pPr>
            <a:r>
              <a:rPr lang="en" sz="1500">
                <a:solidFill>
                  <a:schemeClr val="hlink"/>
                </a:solidFill>
                <a:latin typeface="Exo 2"/>
                <a:ea typeface="Exo 2"/>
                <a:cs typeface="Exo 2"/>
                <a:sym typeface="Exo 2"/>
              </a:rPr>
              <a:t>Infrared</a:t>
            </a:r>
            <a:r>
              <a:rPr lang="en" sz="1500">
                <a:solidFill>
                  <a:schemeClr val="hlink"/>
                </a:solidFill>
                <a:latin typeface="Exo 2"/>
                <a:ea typeface="Exo 2"/>
                <a:cs typeface="Exo 2"/>
                <a:sym typeface="Exo 2"/>
              </a:rPr>
              <a:t> images were removed</a:t>
            </a:r>
            <a:endParaRPr sz="1500">
              <a:solidFill>
                <a:schemeClr val="hlink"/>
              </a:solidFill>
              <a:latin typeface="Exo 2"/>
              <a:ea typeface="Exo 2"/>
              <a:cs typeface="Exo 2"/>
              <a:sym typeface="Exo 2"/>
            </a:endParaRPr>
          </a:p>
          <a:p>
            <a:pPr indent="-323850" lvl="1" marL="914400" rtl="0" algn="l">
              <a:spcBef>
                <a:spcPts val="0"/>
              </a:spcBef>
              <a:spcAft>
                <a:spcPts val="0"/>
              </a:spcAft>
              <a:buClr>
                <a:schemeClr val="hlink"/>
              </a:buClr>
              <a:buSzPts val="1500"/>
              <a:buFont typeface="Exo 2"/>
              <a:buAutoNum type="alphaLcPeriod"/>
            </a:pPr>
            <a:r>
              <a:rPr lang="en" sz="1500">
                <a:solidFill>
                  <a:schemeClr val="hlink"/>
                </a:solidFill>
                <a:latin typeface="Exo 2"/>
                <a:ea typeface="Exo 2"/>
                <a:cs typeface="Exo 2"/>
                <a:sym typeface="Exo 2"/>
              </a:rPr>
              <a:t>Scaling and mapping images</a:t>
            </a:r>
            <a:endParaRPr sz="1500">
              <a:solidFill>
                <a:schemeClr val="hlink"/>
              </a:solidFill>
              <a:latin typeface="Exo 2"/>
              <a:ea typeface="Exo 2"/>
              <a:cs typeface="Exo 2"/>
              <a:sym typeface="Exo 2"/>
            </a:endParaRPr>
          </a:p>
          <a:p>
            <a:pPr indent="-323850" lvl="0" marL="457200" rtl="0" algn="l">
              <a:spcBef>
                <a:spcPts val="0"/>
              </a:spcBef>
              <a:spcAft>
                <a:spcPts val="0"/>
              </a:spcAft>
              <a:buClr>
                <a:schemeClr val="hlink"/>
              </a:buClr>
              <a:buSzPts val="1500"/>
              <a:buFont typeface="Exo 2"/>
              <a:buAutoNum type="arabicPeriod"/>
            </a:pPr>
            <a:r>
              <a:rPr lang="en" sz="1500">
                <a:solidFill>
                  <a:schemeClr val="hlink"/>
                </a:solidFill>
                <a:latin typeface="Exo 2"/>
                <a:ea typeface="Exo 2"/>
                <a:cs typeface="Exo 2"/>
                <a:sym typeface="Exo 2"/>
              </a:rPr>
              <a:t>Worked on improving the RMSE and Accuracy of the following models and submodels:</a:t>
            </a:r>
            <a:endParaRPr sz="1500">
              <a:solidFill>
                <a:schemeClr val="hlink"/>
              </a:solidFill>
              <a:latin typeface="Exo 2"/>
              <a:ea typeface="Exo 2"/>
              <a:cs typeface="Exo 2"/>
              <a:sym typeface="Exo 2"/>
            </a:endParaRPr>
          </a:p>
          <a:p>
            <a:pPr indent="-323850" lvl="1" marL="914400" rtl="0" algn="l">
              <a:spcBef>
                <a:spcPts val="0"/>
              </a:spcBef>
              <a:spcAft>
                <a:spcPts val="0"/>
              </a:spcAft>
              <a:buClr>
                <a:schemeClr val="hlink"/>
              </a:buClr>
              <a:buSzPts val="1500"/>
              <a:buFont typeface="Exo 2"/>
              <a:buAutoNum type="alphaLcPeriod"/>
            </a:pPr>
            <a:r>
              <a:rPr lang="en" sz="1500">
                <a:solidFill>
                  <a:schemeClr val="hlink"/>
                </a:solidFill>
                <a:latin typeface="Exo 2"/>
                <a:ea typeface="Exo 2"/>
                <a:cs typeface="Exo 2"/>
                <a:sym typeface="Exo 2"/>
              </a:rPr>
              <a:t>Xception</a:t>
            </a:r>
            <a:endParaRPr sz="1500">
              <a:solidFill>
                <a:schemeClr val="hlink"/>
              </a:solidFill>
              <a:latin typeface="Exo 2"/>
              <a:ea typeface="Exo 2"/>
              <a:cs typeface="Exo 2"/>
              <a:sym typeface="Exo 2"/>
            </a:endParaRPr>
          </a:p>
          <a:p>
            <a:pPr indent="-323850" lvl="2" marL="1371600" rtl="0" algn="l">
              <a:spcBef>
                <a:spcPts val="0"/>
              </a:spcBef>
              <a:spcAft>
                <a:spcPts val="0"/>
              </a:spcAft>
              <a:buClr>
                <a:schemeClr val="hlink"/>
              </a:buClr>
              <a:buSzPts val="1500"/>
              <a:buFont typeface="Exo 2"/>
              <a:buAutoNum type="romanLcPeriod"/>
            </a:pPr>
            <a:r>
              <a:rPr lang="en" sz="1500">
                <a:solidFill>
                  <a:schemeClr val="hlink"/>
                </a:solidFill>
                <a:latin typeface="Exo 2"/>
                <a:ea typeface="Exo 2"/>
                <a:cs typeface="Exo 2"/>
                <a:sym typeface="Exo 2"/>
              </a:rPr>
              <a:t>Distribution Runner</a:t>
            </a:r>
            <a:endParaRPr sz="1500">
              <a:solidFill>
                <a:schemeClr val="hlink"/>
              </a:solidFill>
              <a:latin typeface="Exo 2"/>
              <a:ea typeface="Exo 2"/>
              <a:cs typeface="Exo 2"/>
              <a:sym typeface="Exo 2"/>
            </a:endParaRPr>
          </a:p>
          <a:p>
            <a:pPr indent="-323850" lvl="1" marL="914400" rtl="0" algn="l">
              <a:spcBef>
                <a:spcPts val="0"/>
              </a:spcBef>
              <a:spcAft>
                <a:spcPts val="0"/>
              </a:spcAft>
              <a:buClr>
                <a:schemeClr val="hlink"/>
              </a:buClr>
              <a:buSzPts val="1500"/>
              <a:buFont typeface="Exo 2"/>
              <a:buAutoNum type="alphaLcPeriod"/>
            </a:pPr>
            <a:r>
              <a:rPr lang="en" sz="1500">
                <a:solidFill>
                  <a:schemeClr val="hlink"/>
                </a:solidFill>
                <a:latin typeface="Exo 2"/>
                <a:ea typeface="Exo 2"/>
                <a:cs typeface="Exo 2"/>
                <a:sym typeface="Exo 2"/>
              </a:rPr>
              <a:t>ViT(Vision Transformer)</a:t>
            </a:r>
            <a:endParaRPr sz="1500">
              <a:solidFill>
                <a:schemeClr val="hlink"/>
              </a:solidFill>
              <a:latin typeface="Exo 2"/>
              <a:ea typeface="Exo 2"/>
              <a:cs typeface="Exo 2"/>
              <a:sym typeface="Exo 2"/>
            </a:endParaRPr>
          </a:p>
          <a:p>
            <a:pPr indent="-323850" lvl="2" marL="1371600" rtl="0" algn="l">
              <a:spcBef>
                <a:spcPts val="0"/>
              </a:spcBef>
              <a:spcAft>
                <a:spcPts val="0"/>
              </a:spcAft>
              <a:buClr>
                <a:schemeClr val="hlink"/>
              </a:buClr>
              <a:buSzPts val="1500"/>
              <a:buFont typeface="Exo 2"/>
              <a:buAutoNum type="romanLcPeriod"/>
            </a:pPr>
            <a:r>
              <a:rPr lang="en" sz="1500">
                <a:solidFill>
                  <a:schemeClr val="hlink"/>
                </a:solidFill>
                <a:latin typeface="Exo 2"/>
                <a:ea typeface="Exo 2"/>
                <a:cs typeface="Exo 2"/>
                <a:sym typeface="Exo 2"/>
              </a:rPr>
              <a:t>Adam </a:t>
            </a:r>
            <a:endParaRPr sz="1500">
              <a:solidFill>
                <a:schemeClr val="hlink"/>
              </a:solidFill>
              <a:latin typeface="Exo 2"/>
              <a:ea typeface="Exo 2"/>
              <a:cs typeface="Exo 2"/>
              <a:sym typeface="Exo 2"/>
            </a:endParaRPr>
          </a:p>
          <a:p>
            <a:pPr indent="-323850" lvl="2" marL="1371600" rtl="0" algn="l">
              <a:spcBef>
                <a:spcPts val="0"/>
              </a:spcBef>
              <a:spcAft>
                <a:spcPts val="0"/>
              </a:spcAft>
              <a:buClr>
                <a:schemeClr val="hlink"/>
              </a:buClr>
              <a:buSzPts val="1500"/>
              <a:buFont typeface="Exo 2"/>
              <a:buAutoNum type="romanLcPeriod"/>
            </a:pPr>
            <a:r>
              <a:rPr lang="en" sz="1500">
                <a:solidFill>
                  <a:schemeClr val="hlink"/>
                </a:solidFill>
                <a:latin typeface="Exo 2"/>
                <a:ea typeface="Exo 2"/>
                <a:cs typeface="Exo 2"/>
                <a:sym typeface="Exo 2"/>
              </a:rPr>
              <a:t>Adam w/ Weight Decay</a:t>
            </a:r>
            <a:endParaRPr sz="1500">
              <a:solidFill>
                <a:schemeClr val="hlink"/>
              </a:solidFill>
              <a:latin typeface="Exo 2"/>
              <a:ea typeface="Exo 2"/>
              <a:cs typeface="Exo 2"/>
              <a:sym typeface="Exo 2"/>
            </a:endParaRPr>
          </a:p>
          <a:p>
            <a:pPr indent="0" lvl="0" marL="0" rtl="0" algn="l">
              <a:spcBef>
                <a:spcPts val="1600"/>
              </a:spcBef>
              <a:spcAft>
                <a:spcPts val="1600"/>
              </a:spcAft>
              <a:buNone/>
            </a:pPr>
            <a:r>
              <a:t/>
            </a:r>
            <a:endParaRPr sz="1500">
              <a:solidFill>
                <a:schemeClr val="hlink"/>
              </a:solidFill>
              <a:latin typeface="Exo 2"/>
              <a:ea typeface="Exo 2"/>
              <a:cs typeface="Exo 2"/>
              <a:sym typeface="Exo 2"/>
            </a:endParaRPr>
          </a:p>
        </p:txBody>
      </p:sp>
      <p:sp>
        <p:nvSpPr>
          <p:cNvPr id="176" name="Google Shape;176;p31"/>
          <p:cNvSpPr txBox="1"/>
          <p:nvPr>
            <p:ph idx="4294967295" type="ctrTitle"/>
          </p:nvPr>
        </p:nvSpPr>
        <p:spPr>
          <a:xfrm>
            <a:off x="1964851" y="3607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a:t>
            </a:r>
            <a:endParaRPr/>
          </a:p>
        </p:txBody>
      </p:sp>
      <p:pic>
        <p:nvPicPr>
          <p:cNvPr id="177" name="Google Shape;177;p31"/>
          <p:cNvPicPr preferRelativeResize="0"/>
          <p:nvPr/>
        </p:nvPicPr>
        <p:blipFill>
          <a:blip r:embed="rId3">
            <a:alphaModFix/>
          </a:blip>
          <a:stretch>
            <a:fillRect/>
          </a:stretch>
        </p:blipFill>
        <p:spPr>
          <a:xfrm>
            <a:off x="4762850" y="2647500"/>
            <a:ext cx="3778575" cy="19000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p:nvPr/>
        </p:nvSpPr>
        <p:spPr>
          <a:xfrm>
            <a:off x="709350" y="1181100"/>
            <a:ext cx="7725300" cy="3436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2"/>
          <p:cNvSpPr txBox="1"/>
          <p:nvPr>
            <p:ph idx="4294967295" type="body"/>
          </p:nvPr>
        </p:nvSpPr>
        <p:spPr>
          <a:xfrm>
            <a:off x="709350" y="1181100"/>
            <a:ext cx="3771900" cy="3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hlink"/>
              </a:solidFill>
              <a:latin typeface="Exo 2"/>
              <a:ea typeface="Exo 2"/>
              <a:cs typeface="Exo 2"/>
              <a:sym typeface="Exo 2"/>
            </a:endParaRPr>
          </a:p>
          <a:p>
            <a:pPr indent="-323850" lvl="0" marL="457200" rtl="0" algn="l">
              <a:spcBef>
                <a:spcPts val="1600"/>
              </a:spcBef>
              <a:spcAft>
                <a:spcPts val="0"/>
              </a:spcAft>
              <a:buClr>
                <a:schemeClr val="hlink"/>
              </a:buClr>
              <a:buSzPts val="1500"/>
              <a:buFont typeface="Exo 2"/>
              <a:buChar char="●"/>
            </a:pPr>
            <a:r>
              <a:rPr lang="en" sz="1500">
                <a:solidFill>
                  <a:schemeClr val="hlink"/>
                </a:solidFill>
                <a:latin typeface="Exo 2"/>
                <a:ea typeface="Exo 2"/>
                <a:cs typeface="Exo 2"/>
                <a:sym typeface="Exo 2"/>
              </a:rPr>
              <a:t>Drones use satellite navigation to determine their location.</a:t>
            </a:r>
            <a:endParaRPr sz="1500">
              <a:solidFill>
                <a:schemeClr val="hlink"/>
              </a:solidFill>
              <a:latin typeface="Exo 2"/>
              <a:ea typeface="Exo 2"/>
              <a:cs typeface="Exo 2"/>
              <a:sym typeface="Exo 2"/>
            </a:endParaRPr>
          </a:p>
          <a:p>
            <a:pPr indent="0" lvl="0" marL="457200" rtl="0" algn="l">
              <a:spcBef>
                <a:spcPts val="1600"/>
              </a:spcBef>
              <a:spcAft>
                <a:spcPts val="0"/>
              </a:spcAft>
              <a:buNone/>
            </a:pPr>
            <a:r>
              <a:t/>
            </a:r>
            <a:endParaRPr sz="1500">
              <a:solidFill>
                <a:schemeClr val="hlink"/>
              </a:solidFill>
              <a:latin typeface="Exo 2"/>
              <a:ea typeface="Exo 2"/>
              <a:cs typeface="Exo 2"/>
              <a:sym typeface="Exo 2"/>
            </a:endParaRPr>
          </a:p>
          <a:p>
            <a:pPr indent="-323850" lvl="0" marL="457200" rtl="0" algn="l">
              <a:spcBef>
                <a:spcPts val="1600"/>
              </a:spcBef>
              <a:spcAft>
                <a:spcPts val="0"/>
              </a:spcAft>
              <a:buClr>
                <a:schemeClr val="hlink"/>
              </a:buClr>
              <a:buSzPts val="1500"/>
              <a:buFont typeface="Exo 2"/>
              <a:buChar char="●"/>
            </a:pPr>
            <a:r>
              <a:rPr lang="en" sz="1500">
                <a:solidFill>
                  <a:schemeClr val="hlink"/>
                </a:solidFill>
                <a:latin typeface="Exo 2"/>
                <a:ea typeface="Exo 2"/>
                <a:cs typeface="Exo 2"/>
                <a:sym typeface="Exo 2"/>
              </a:rPr>
              <a:t>With advancements in technology, the satellite signal that the drone receives are susceptible to be spoofed.</a:t>
            </a:r>
            <a:endParaRPr sz="1500">
              <a:solidFill>
                <a:schemeClr val="hlink"/>
              </a:solidFill>
              <a:latin typeface="Exo 2"/>
              <a:ea typeface="Exo 2"/>
              <a:cs typeface="Exo 2"/>
              <a:sym typeface="Exo 2"/>
            </a:endParaRPr>
          </a:p>
          <a:p>
            <a:pPr indent="0" lvl="0" marL="0" rtl="0" algn="l">
              <a:spcBef>
                <a:spcPts val="1600"/>
              </a:spcBef>
              <a:spcAft>
                <a:spcPts val="1600"/>
              </a:spcAft>
              <a:buClr>
                <a:schemeClr val="dk1"/>
              </a:buClr>
              <a:buSzPts val="1100"/>
              <a:buFont typeface="Arial"/>
              <a:buNone/>
            </a:pPr>
            <a:r>
              <a:t/>
            </a:r>
            <a:endParaRPr sz="1500">
              <a:solidFill>
                <a:schemeClr val="hlink"/>
              </a:solidFill>
              <a:latin typeface="Exo 2"/>
              <a:ea typeface="Exo 2"/>
              <a:cs typeface="Exo 2"/>
              <a:sym typeface="Exo 2"/>
            </a:endParaRPr>
          </a:p>
        </p:txBody>
      </p:sp>
      <p:sp>
        <p:nvSpPr>
          <p:cNvPr id="184" name="Google Shape;184;p32"/>
          <p:cNvSpPr txBox="1"/>
          <p:nvPr>
            <p:ph idx="4294967295" type="ctrTitle"/>
          </p:nvPr>
        </p:nvSpPr>
        <p:spPr>
          <a:xfrm>
            <a:off x="1964851" y="19800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DRONE NAVIGATION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pic>
        <p:nvPicPr>
          <p:cNvPr id="185" name="Google Shape;185;p32"/>
          <p:cNvPicPr preferRelativeResize="0"/>
          <p:nvPr/>
        </p:nvPicPr>
        <p:blipFill>
          <a:blip r:embed="rId3">
            <a:alphaModFix/>
          </a:blip>
          <a:stretch>
            <a:fillRect/>
          </a:stretch>
        </p:blipFill>
        <p:spPr>
          <a:xfrm>
            <a:off x="4481175" y="2242325"/>
            <a:ext cx="3953474" cy="1457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p:nvPr/>
        </p:nvSpPr>
        <p:spPr>
          <a:xfrm>
            <a:off x="709350" y="1181100"/>
            <a:ext cx="7725300" cy="3436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3"/>
          <p:cNvSpPr txBox="1"/>
          <p:nvPr>
            <p:ph idx="4294967295" type="body"/>
          </p:nvPr>
        </p:nvSpPr>
        <p:spPr>
          <a:xfrm>
            <a:off x="709350" y="1144200"/>
            <a:ext cx="7725300" cy="351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solidFill>
                  <a:schemeClr val="hlink"/>
                </a:solidFill>
                <a:latin typeface="Exo 2"/>
                <a:ea typeface="Exo 2"/>
                <a:cs typeface="Exo 2"/>
                <a:sym typeface="Exo 2"/>
              </a:rPr>
              <a:t>G</a:t>
            </a:r>
            <a:r>
              <a:rPr b="1" lang="en" sz="1500">
                <a:solidFill>
                  <a:schemeClr val="hlink"/>
                </a:solidFill>
                <a:latin typeface="Exo 2"/>
                <a:ea typeface="Exo 2"/>
                <a:cs typeface="Exo 2"/>
                <a:sym typeface="Exo 2"/>
              </a:rPr>
              <a:t>eolocalization</a:t>
            </a:r>
            <a:endParaRPr b="1" sz="1500">
              <a:solidFill>
                <a:schemeClr val="hlink"/>
              </a:solidFill>
              <a:latin typeface="Exo 2"/>
              <a:ea typeface="Exo 2"/>
              <a:cs typeface="Exo 2"/>
              <a:sym typeface="Exo 2"/>
            </a:endParaRPr>
          </a:p>
          <a:p>
            <a:pPr indent="-323850" lvl="0" marL="457200" rtl="0" algn="l">
              <a:lnSpc>
                <a:spcPct val="100000"/>
              </a:lnSpc>
              <a:spcBef>
                <a:spcPts val="1600"/>
              </a:spcBef>
              <a:spcAft>
                <a:spcPts val="0"/>
              </a:spcAft>
              <a:buClr>
                <a:schemeClr val="hlink"/>
              </a:buClr>
              <a:buSzPts val="1500"/>
              <a:buFont typeface="Exo 2"/>
              <a:buChar char="-"/>
            </a:pPr>
            <a:r>
              <a:rPr lang="en" sz="1500">
                <a:solidFill>
                  <a:schemeClr val="hlink"/>
                </a:solidFill>
                <a:latin typeface="Exo 2"/>
                <a:ea typeface="Exo 2"/>
                <a:cs typeface="Exo 2"/>
                <a:sym typeface="Exo 2"/>
              </a:rPr>
              <a:t>the process of determining or estimating the geographic                                           position of an object.</a:t>
            </a:r>
            <a:endParaRPr sz="1500">
              <a:solidFill>
                <a:schemeClr val="hlink"/>
              </a:solidFill>
              <a:latin typeface="Exo 2"/>
              <a:ea typeface="Exo 2"/>
              <a:cs typeface="Exo 2"/>
              <a:sym typeface="Exo 2"/>
            </a:endParaRPr>
          </a:p>
          <a:p>
            <a:pPr indent="0" lvl="0" marL="0" rtl="0" algn="l">
              <a:lnSpc>
                <a:spcPct val="100000"/>
              </a:lnSpc>
              <a:spcBef>
                <a:spcPts val="1600"/>
              </a:spcBef>
              <a:spcAft>
                <a:spcPts val="0"/>
              </a:spcAft>
              <a:buNone/>
            </a:pPr>
            <a:r>
              <a:rPr b="1" lang="en" sz="1500">
                <a:solidFill>
                  <a:schemeClr val="hlink"/>
                </a:solidFill>
                <a:latin typeface="Exo 2"/>
                <a:ea typeface="Exo 2"/>
                <a:cs typeface="Exo 2"/>
                <a:sym typeface="Exo 2"/>
              </a:rPr>
              <a:t>Visual Localization</a:t>
            </a:r>
            <a:endParaRPr b="1" sz="1500">
              <a:solidFill>
                <a:schemeClr val="hlink"/>
              </a:solidFill>
              <a:latin typeface="Exo 2"/>
              <a:ea typeface="Exo 2"/>
              <a:cs typeface="Exo 2"/>
              <a:sym typeface="Exo 2"/>
            </a:endParaRPr>
          </a:p>
          <a:p>
            <a:pPr indent="-323850" lvl="0" marL="457200" rtl="0" algn="l">
              <a:lnSpc>
                <a:spcPct val="100000"/>
              </a:lnSpc>
              <a:spcBef>
                <a:spcPts val="1600"/>
              </a:spcBef>
              <a:spcAft>
                <a:spcPts val="0"/>
              </a:spcAft>
              <a:buClr>
                <a:schemeClr val="hlink"/>
              </a:buClr>
              <a:buSzPts val="1500"/>
              <a:buFont typeface="Exo 2"/>
              <a:buChar char="-"/>
            </a:pPr>
            <a:r>
              <a:rPr lang="en" sz="1500">
                <a:solidFill>
                  <a:schemeClr val="hlink"/>
                </a:solidFill>
                <a:latin typeface="Exo 2"/>
                <a:ea typeface="Exo 2"/>
                <a:cs typeface="Exo 2"/>
                <a:sym typeface="Exo 2"/>
              </a:rPr>
              <a:t>to estimate the camera pose of a given image relative to a visual representation of a known scene (2)</a:t>
            </a:r>
            <a:endParaRPr sz="1500">
              <a:solidFill>
                <a:schemeClr val="hlink"/>
              </a:solidFill>
              <a:latin typeface="Exo 2"/>
              <a:ea typeface="Exo 2"/>
              <a:cs typeface="Exo 2"/>
              <a:sym typeface="Exo 2"/>
            </a:endParaRPr>
          </a:p>
          <a:p>
            <a:pPr indent="0" lvl="0" marL="0" rtl="0" algn="l">
              <a:lnSpc>
                <a:spcPct val="100000"/>
              </a:lnSpc>
              <a:spcBef>
                <a:spcPts val="1600"/>
              </a:spcBef>
              <a:spcAft>
                <a:spcPts val="0"/>
              </a:spcAft>
              <a:buNone/>
            </a:pPr>
            <a:r>
              <a:rPr b="1" lang="en" sz="1500">
                <a:solidFill>
                  <a:schemeClr val="hlink"/>
                </a:solidFill>
                <a:latin typeface="Exo 2"/>
                <a:ea typeface="Exo 2"/>
                <a:cs typeface="Exo 2"/>
                <a:sym typeface="Exo 2"/>
              </a:rPr>
              <a:t>Absolute Visual Geolocalization</a:t>
            </a:r>
            <a:endParaRPr b="1" sz="1500">
              <a:solidFill>
                <a:schemeClr val="hlink"/>
              </a:solidFill>
              <a:latin typeface="Exo 2"/>
              <a:ea typeface="Exo 2"/>
              <a:cs typeface="Exo 2"/>
              <a:sym typeface="Exo 2"/>
            </a:endParaRPr>
          </a:p>
          <a:p>
            <a:pPr indent="-323850" lvl="0" marL="457200" rtl="0" algn="l">
              <a:lnSpc>
                <a:spcPct val="100000"/>
              </a:lnSpc>
              <a:spcBef>
                <a:spcPts val="1600"/>
              </a:spcBef>
              <a:spcAft>
                <a:spcPts val="0"/>
              </a:spcAft>
              <a:buClr>
                <a:schemeClr val="hlink"/>
              </a:buClr>
              <a:buSzPts val="1500"/>
              <a:buFont typeface="Exo 2"/>
              <a:buChar char="-"/>
            </a:pPr>
            <a:r>
              <a:rPr lang="en" sz="1500">
                <a:solidFill>
                  <a:schemeClr val="hlink"/>
                </a:solidFill>
                <a:latin typeface="Exo 2"/>
                <a:ea typeface="Exo 2"/>
                <a:cs typeface="Exo 2"/>
                <a:sym typeface="Exo 2"/>
              </a:rPr>
              <a:t>to locate the current view of the UAV in a reference satellite map or georeferenced imagery from previous flights (3)</a:t>
            </a:r>
            <a:endParaRPr sz="1500">
              <a:solidFill>
                <a:schemeClr val="hlink"/>
              </a:solidFill>
              <a:latin typeface="Exo 2"/>
              <a:ea typeface="Exo 2"/>
              <a:cs typeface="Exo 2"/>
              <a:sym typeface="Exo 2"/>
            </a:endParaRPr>
          </a:p>
          <a:p>
            <a:pPr indent="0" lvl="0" marL="0" rtl="0" algn="l">
              <a:spcBef>
                <a:spcPts val="1600"/>
              </a:spcBef>
              <a:spcAft>
                <a:spcPts val="0"/>
              </a:spcAft>
              <a:buClr>
                <a:schemeClr val="dk1"/>
              </a:buClr>
              <a:buSzPts val="1100"/>
              <a:buFont typeface="Arial"/>
              <a:buNone/>
            </a:pPr>
            <a:r>
              <a:rPr lang="en" sz="1500">
                <a:solidFill>
                  <a:schemeClr val="hlink"/>
                </a:solidFill>
                <a:latin typeface="Exo 2"/>
                <a:ea typeface="Exo 2"/>
                <a:cs typeface="Exo 2"/>
                <a:sym typeface="Exo 2"/>
              </a:rPr>
              <a:t>	</a:t>
            </a:r>
            <a:endParaRPr sz="1500">
              <a:solidFill>
                <a:schemeClr val="hlink"/>
              </a:solidFill>
              <a:latin typeface="Exo 2"/>
              <a:ea typeface="Exo 2"/>
              <a:cs typeface="Exo 2"/>
              <a:sym typeface="Exo 2"/>
            </a:endParaRPr>
          </a:p>
          <a:p>
            <a:pPr indent="0" lvl="0" marL="0" rtl="0" algn="l">
              <a:spcBef>
                <a:spcPts val="1600"/>
              </a:spcBef>
              <a:spcAft>
                <a:spcPts val="0"/>
              </a:spcAft>
              <a:buNone/>
            </a:pPr>
            <a:r>
              <a:t/>
            </a:r>
            <a:endParaRPr sz="1500">
              <a:solidFill>
                <a:schemeClr val="hlink"/>
              </a:solidFill>
              <a:latin typeface="Exo 2"/>
              <a:ea typeface="Exo 2"/>
              <a:cs typeface="Exo 2"/>
              <a:sym typeface="Exo 2"/>
            </a:endParaRPr>
          </a:p>
          <a:p>
            <a:pPr indent="0" lvl="0" marL="0" rtl="0" algn="l">
              <a:spcBef>
                <a:spcPts val="1600"/>
              </a:spcBef>
              <a:spcAft>
                <a:spcPts val="1600"/>
              </a:spcAft>
              <a:buNone/>
            </a:pPr>
            <a:r>
              <a:t/>
            </a:r>
            <a:endParaRPr sz="1500">
              <a:solidFill>
                <a:schemeClr val="hlink"/>
              </a:solidFill>
              <a:latin typeface="Exo 2"/>
              <a:ea typeface="Exo 2"/>
              <a:cs typeface="Exo 2"/>
              <a:sym typeface="Exo 2"/>
            </a:endParaRPr>
          </a:p>
        </p:txBody>
      </p:sp>
      <p:sp>
        <p:nvSpPr>
          <p:cNvPr id="192" name="Google Shape;192;p33"/>
          <p:cNvSpPr txBox="1"/>
          <p:nvPr>
            <p:ph idx="4294967295" type="ctrTitle"/>
          </p:nvPr>
        </p:nvSpPr>
        <p:spPr>
          <a:xfrm>
            <a:off x="1964851" y="3607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TERMINOLOGY</a:t>
            </a:r>
            <a:endParaRPr/>
          </a:p>
        </p:txBody>
      </p:sp>
      <p:pic>
        <p:nvPicPr>
          <p:cNvPr id="193" name="Google Shape;193;p33"/>
          <p:cNvPicPr preferRelativeResize="0"/>
          <p:nvPr/>
        </p:nvPicPr>
        <p:blipFill>
          <a:blip r:embed="rId3">
            <a:alphaModFix/>
          </a:blip>
          <a:stretch>
            <a:fillRect/>
          </a:stretch>
        </p:blipFill>
        <p:spPr>
          <a:xfrm>
            <a:off x="5865975" y="1057925"/>
            <a:ext cx="2748997" cy="1190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p:nvPr/>
        </p:nvSpPr>
        <p:spPr>
          <a:xfrm>
            <a:off x="709350" y="1181100"/>
            <a:ext cx="7725300" cy="3436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4"/>
          <p:cNvSpPr txBox="1"/>
          <p:nvPr>
            <p:ph idx="4294967295" type="ctrTitle"/>
          </p:nvPr>
        </p:nvSpPr>
        <p:spPr>
          <a:xfrm>
            <a:off x="1964851" y="3607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ViT (Vision Transformer)</a:t>
            </a:r>
            <a:endParaRPr/>
          </a:p>
        </p:txBody>
      </p:sp>
      <p:sp>
        <p:nvSpPr>
          <p:cNvPr id="200" name="Google Shape;200;p34"/>
          <p:cNvSpPr txBox="1"/>
          <p:nvPr>
            <p:ph idx="4294967295" type="body"/>
          </p:nvPr>
        </p:nvSpPr>
        <p:spPr>
          <a:xfrm>
            <a:off x="709350" y="1181100"/>
            <a:ext cx="7816800" cy="3630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hlink"/>
              </a:buClr>
              <a:buSzPts val="1500"/>
              <a:buFont typeface="Exo 2"/>
              <a:buChar char="●"/>
            </a:pPr>
            <a:r>
              <a:rPr lang="en" sz="1500">
                <a:solidFill>
                  <a:schemeClr val="hlink"/>
                </a:solidFill>
                <a:latin typeface="Exo 2"/>
                <a:ea typeface="Exo 2"/>
                <a:cs typeface="Exo 2"/>
                <a:sym typeface="Exo 2"/>
              </a:rPr>
              <a:t>The Vision transformer is based on the structure of a transformer designed for text-based tasks. </a:t>
            </a:r>
            <a:br>
              <a:rPr lang="en" sz="1500">
                <a:solidFill>
                  <a:schemeClr val="hlink"/>
                </a:solidFill>
                <a:latin typeface="Exo 2"/>
                <a:ea typeface="Exo 2"/>
                <a:cs typeface="Exo 2"/>
                <a:sym typeface="Exo 2"/>
              </a:rPr>
            </a:br>
            <a:endParaRPr sz="1500">
              <a:solidFill>
                <a:schemeClr val="hlink"/>
              </a:solidFill>
              <a:latin typeface="Exo 2"/>
              <a:ea typeface="Exo 2"/>
              <a:cs typeface="Exo 2"/>
              <a:sym typeface="Exo 2"/>
            </a:endParaRPr>
          </a:p>
          <a:p>
            <a:pPr indent="-323850" lvl="0" marL="457200" rtl="0" algn="l">
              <a:spcBef>
                <a:spcPts val="0"/>
              </a:spcBef>
              <a:spcAft>
                <a:spcPts val="0"/>
              </a:spcAft>
              <a:buClr>
                <a:schemeClr val="hlink"/>
              </a:buClr>
              <a:buSzPts val="1500"/>
              <a:buFont typeface="Exo 2"/>
              <a:buChar char="●"/>
            </a:pPr>
            <a:r>
              <a:rPr lang="en" sz="1500">
                <a:solidFill>
                  <a:schemeClr val="hlink"/>
                </a:solidFill>
                <a:latin typeface="Exo 2"/>
                <a:ea typeface="Exo 2"/>
                <a:cs typeface="Exo 2"/>
                <a:sym typeface="Exo 2"/>
              </a:rPr>
              <a:t>Vision Transformers divide images into </a:t>
            </a:r>
            <a:r>
              <a:rPr lang="en" sz="1500">
                <a:solidFill>
                  <a:schemeClr val="hlink"/>
                </a:solidFill>
                <a:latin typeface="Exo 2"/>
                <a:ea typeface="Exo 2"/>
                <a:cs typeface="Exo 2"/>
                <a:sym typeface="Exo 2"/>
              </a:rPr>
              <a:t>patches at a fixed size and then positionally embeds them, to then be used as input to the transformer encoder. </a:t>
            </a:r>
            <a:endParaRPr sz="1500">
              <a:solidFill>
                <a:schemeClr val="hlink"/>
              </a:solidFill>
              <a:latin typeface="Exo 2"/>
              <a:ea typeface="Exo 2"/>
              <a:cs typeface="Exo 2"/>
              <a:sym typeface="Exo 2"/>
            </a:endParaRPr>
          </a:p>
          <a:p>
            <a:pPr indent="0" lvl="0" marL="0" rtl="0" algn="l">
              <a:spcBef>
                <a:spcPts val="1600"/>
              </a:spcBef>
              <a:spcAft>
                <a:spcPts val="0"/>
              </a:spcAft>
              <a:buNone/>
            </a:pPr>
            <a:r>
              <a:t/>
            </a:r>
            <a:endParaRPr sz="1500">
              <a:solidFill>
                <a:schemeClr val="hlink"/>
              </a:solidFill>
              <a:latin typeface="Exo 2"/>
              <a:ea typeface="Exo 2"/>
              <a:cs typeface="Exo 2"/>
              <a:sym typeface="Exo 2"/>
            </a:endParaRPr>
          </a:p>
          <a:p>
            <a:pPr indent="0" lvl="0" marL="0" rtl="0" algn="l">
              <a:spcBef>
                <a:spcPts val="1600"/>
              </a:spcBef>
              <a:spcAft>
                <a:spcPts val="0"/>
              </a:spcAft>
              <a:buNone/>
            </a:pPr>
            <a:r>
              <a:rPr lang="en" sz="1500">
                <a:solidFill>
                  <a:schemeClr val="hlink"/>
                </a:solidFill>
                <a:latin typeface="Exo 2"/>
                <a:ea typeface="Exo 2"/>
                <a:cs typeface="Exo 2"/>
                <a:sym typeface="Exo 2"/>
              </a:rPr>
              <a:t>For this Project, we used vision transformers in our “AdamW” model. We take in an aerial drone image, then split the image up into patches. Therefore our 24,000 images will all be patched which will give us more data for our model since vision transformers are optimal for large datasets.</a:t>
            </a:r>
            <a:endParaRPr sz="1500">
              <a:solidFill>
                <a:schemeClr val="hlink"/>
              </a:solidFill>
              <a:latin typeface="Exo 2"/>
              <a:ea typeface="Exo 2"/>
              <a:cs typeface="Exo 2"/>
              <a:sym typeface="Exo 2"/>
            </a:endParaRPr>
          </a:p>
          <a:p>
            <a:pPr indent="0" lvl="0" marL="0" rtl="0" algn="l">
              <a:spcBef>
                <a:spcPts val="1600"/>
              </a:spcBef>
              <a:spcAft>
                <a:spcPts val="1600"/>
              </a:spcAft>
              <a:buNone/>
            </a:pPr>
            <a:r>
              <a:t/>
            </a:r>
            <a:endParaRPr sz="1500">
              <a:solidFill>
                <a:schemeClr val="hlink"/>
              </a:solidFill>
              <a:latin typeface="Exo 2"/>
              <a:ea typeface="Exo 2"/>
              <a:cs typeface="Exo 2"/>
              <a:sym typeface="Exo 2"/>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cxnSp>
        <p:nvCxnSpPr>
          <p:cNvPr id="205" name="Google Shape;205;p35"/>
          <p:cNvCxnSpPr>
            <a:stCxn id="206" idx="0"/>
          </p:cNvCxnSpPr>
          <p:nvPr/>
        </p:nvCxnSpPr>
        <p:spPr>
          <a:xfrm flipH="1" rot="10800000">
            <a:off x="2180169" y="3349796"/>
            <a:ext cx="6600" cy="953700"/>
          </a:xfrm>
          <a:prstGeom prst="straightConnector1">
            <a:avLst/>
          </a:prstGeom>
          <a:noFill/>
          <a:ln cap="flat" cmpd="sng" w="28575">
            <a:solidFill>
              <a:schemeClr val="dk2"/>
            </a:solidFill>
            <a:prstDash val="solid"/>
            <a:round/>
            <a:headEnd len="med" w="med" type="none"/>
            <a:tailEnd len="med" w="med" type="none"/>
          </a:ln>
        </p:spPr>
      </p:cxnSp>
      <p:cxnSp>
        <p:nvCxnSpPr>
          <p:cNvPr id="207" name="Google Shape;207;p35"/>
          <p:cNvCxnSpPr/>
          <p:nvPr/>
        </p:nvCxnSpPr>
        <p:spPr>
          <a:xfrm flipH="1" rot="10800000">
            <a:off x="2573350" y="3539174"/>
            <a:ext cx="6600" cy="840600"/>
          </a:xfrm>
          <a:prstGeom prst="straightConnector1">
            <a:avLst/>
          </a:prstGeom>
          <a:noFill/>
          <a:ln cap="flat" cmpd="sng" w="28575">
            <a:solidFill>
              <a:schemeClr val="dk2"/>
            </a:solidFill>
            <a:prstDash val="solid"/>
            <a:round/>
            <a:headEnd len="med" w="med" type="none"/>
            <a:tailEnd len="med" w="med" type="none"/>
          </a:ln>
        </p:spPr>
      </p:cxnSp>
      <p:cxnSp>
        <p:nvCxnSpPr>
          <p:cNvPr id="208" name="Google Shape;208;p35"/>
          <p:cNvCxnSpPr/>
          <p:nvPr/>
        </p:nvCxnSpPr>
        <p:spPr>
          <a:xfrm flipH="1" rot="10800000">
            <a:off x="2972956" y="3539174"/>
            <a:ext cx="6600" cy="840600"/>
          </a:xfrm>
          <a:prstGeom prst="straightConnector1">
            <a:avLst/>
          </a:prstGeom>
          <a:noFill/>
          <a:ln cap="flat" cmpd="sng" w="28575">
            <a:solidFill>
              <a:schemeClr val="dk2"/>
            </a:solidFill>
            <a:prstDash val="solid"/>
            <a:round/>
            <a:headEnd len="med" w="med" type="none"/>
            <a:tailEnd len="med" w="med" type="none"/>
          </a:ln>
        </p:spPr>
      </p:cxnSp>
      <p:cxnSp>
        <p:nvCxnSpPr>
          <p:cNvPr id="209" name="Google Shape;209;p35"/>
          <p:cNvCxnSpPr/>
          <p:nvPr/>
        </p:nvCxnSpPr>
        <p:spPr>
          <a:xfrm flipH="1" rot="10800000">
            <a:off x="3372550" y="3539174"/>
            <a:ext cx="6600" cy="840600"/>
          </a:xfrm>
          <a:prstGeom prst="straightConnector1">
            <a:avLst/>
          </a:prstGeom>
          <a:noFill/>
          <a:ln cap="flat" cmpd="sng" w="28575">
            <a:solidFill>
              <a:schemeClr val="dk2"/>
            </a:solidFill>
            <a:prstDash val="solid"/>
            <a:round/>
            <a:headEnd len="med" w="med" type="none"/>
            <a:tailEnd len="med" w="med" type="none"/>
          </a:ln>
        </p:spPr>
      </p:cxnSp>
      <p:cxnSp>
        <p:nvCxnSpPr>
          <p:cNvPr id="210" name="Google Shape;210;p35"/>
          <p:cNvCxnSpPr/>
          <p:nvPr/>
        </p:nvCxnSpPr>
        <p:spPr>
          <a:xfrm flipH="1" rot="10800000">
            <a:off x="3772144" y="3539174"/>
            <a:ext cx="6600" cy="840600"/>
          </a:xfrm>
          <a:prstGeom prst="straightConnector1">
            <a:avLst/>
          </a:prstGeom>
          <a:noFill/>
          <a:ln cap="flat" cmpd="sng" w="28575">
            <a:solidFill>
              <a:schemeClr val="dk2"/>
            </a:solidFill>
            <a:prstDash val="solid"/>
            <a:round/>
            <a:headEnd len="med" w="med" type="none"/>
            <a:tailEnd len="med" w="med" type="none"/>
          </a:ln>
        </p:spPr>
      </p:cxnSp>
      <p:cxnSp>
        <p:nvCxnSpPr>
          <p:cNvPr id="211" name="Google Shape;211;p35"/>
          <p:cNvCxnSpPr/>
          <p:nvPr/>
        </p:nvCxnSpPr>
        <p:spPr>
          <a:xfrm flipH="1" rot="10800000">
            <a:off x="4188901" y="3539174"/>
            <a:ext cx="6600" cy="840600"/>
          </a:xfrm>
          <a:prstGeom prst="straightConnector1">
            <a:avLst/>
          </a:prstGeom>
          <a:noFill/>
          <a:ln cap="flat" cmpd="sng" w="28575">
            <a:solidFill>
              <a:schemeClr val="dk2"/>
            </a:solidFill>
            <a:prstDash val="solid"/>
            <a:round/>
            <a:headEnd len="med" w="med" type="none"/>
            <a:tailEnd len="med" w="med" type="none"/>
          </a:ln>
        </p:spPr>
      </p:cxnSp>
      <p:cxnSp>
        <p:nvCxnSpPr>
          <p:cNvPr id="212" name="Google Shape;212;p35"/>
          <p:cNvCxnSpPr/>
          <p:nvPr/>
        </p:nvCxnSpPr>
        <p:spPr>
          <a:xfrm flipH="1" rot="10800000">
            <a:off x="4571332" y="3539174"/>
            <a:ext cx="6600" cy="840600"/>
          </a:xfrm>
          <a:prstGeom prst="straightConnector1">
            <a:avLst/>
          </a:prstGeom>
          <a:noFill/>
          <a:ln cap="flat" cmpd="sng" w="28575">
            <a:solidFill>
              <a:schemeClr val="dk2"/>
            </a:solidFill>
            <a:prstDash val="solid"/>
            <a:round/>
            <a:headEnd len="med" w="med" type="none"/>
            <a:tailEnd len="med" w="med" type="none"/>
          </a:ln>
        </p:spPr>
      </p:cxnSp>
      <p:cxnSp>
        <p:nvCxnSpPr>
          <p:cNvPr id="213" name="Google Shape;213;p35"/>
          <p:cNvCxnSpPr/>
          <p:nvPr/>
        </p:nvCxnSpPr>
        <p:spPr>
          <a:xfrm flipH="1" rot="10800000">
            <a:off x="4984181" y="3539174"/>
            <a:ext cx="6600" cy="840600"/>
          </a:xfrm>
          <a:prstGeom prst="straightConnector1">
            <a:avLst/>
          </a:prstGeom>
          <a:noFill/>
          <a:ln cap="flat" cmpd="sng" w="28575">
            <a:solidFill>
              <a:schemeClr val="dk2"/>
            </a:solidFill>
            <a:prstDash val="solid"/>
            <a:round/>
            <a:headEnd len="med" w="med" type="none"/>
            <a:tailEnd len="med" w="med" type="none"/>
          </a:ln>
        </p:spPr>
      </p:cxnSp>
      <p:cxnSp>
        <p:nvCxnSpPr>
          <p:cNvPr id="214" name="Google Shape;214;p35"/>
          <p:cNvCxnSpPr/>
          <p:nvPr/>
        </p:nvCxnSpPr>
        <p:spPr>
          <a:xfrm flipH="1" rot="10800000">
            <a:off x="5383775" y="3539174"/>
            <a:ext cx="6600" cy="840600"/>
          </a:xfrm>
          <a:prstGeom prst="straightConnector1">
            <a:avLst/>
          </a:prstGeom>
          <a:noFill/>
          <a:ln cap="flat" cmpd="sng" w="28575">
            <a:solidFill>
              <a:schemeClr val="dk2"/>
            </a:solidFill>
            <a:prstDash val="solid"/>
            <a:round/>
            <a:headEnd len="med" w="med" type="none"/>
            <a:tailEnd len="med" w="med" type="none"/>
          </a:ln>
        </p:spPr>
      </p:cxnSp>
      <p:sp>
        <p:nvSpPr>
          <p:cNvPr id="215" name="Google Shape;215;p35"/>
          <p:cNvSpPr/>
          <p:nvPr/>
        </p:nvSpPr>
        <p:spPr>
          <a:xfrm rot="5400000">
            <a:off x="6314475" y="1698853"/>
            <a:ext cx="3573300" cy="18072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xo 2"/>
              <a:ea typeface="Exo 2"/>
              <a:cs typeface="Exo 2"/>
              <a:sym typeface="Exo 2"/>
            </a:endParaRPr>
          </a:p>
        </p:txBody>
      </p:sp>
      <p:cxnSp>
        <p:nvCxnSpPr>
          <p:cNvPr id="216" name="Google Shape;216;p35"/>
          <p:cNvCxnSpPr/>
          <p:nvPr/>
        </p:nvCxnSpPr>
        <p:spPr>
          <a:xfrm rot="10800000">
            <a:off x="1759992" y="1007991"/>
            <a:ext cx="3900" cy="508200"/>
          </a:xfrm>
          <a:prstGeom prst="straightConnector1">
            <a:avLst/>
          </a:prstGeom>
          <a:noFill/>
          <a:ln cap="flat" cmpd="sng" w="28575">
            <a:solidFill>
              <a:schemeClr val="dk2"/>
            </a:solidFill>
            <a:prstDash val="solid"/>
            <a:round/>
            <a:headEnd len="med" w="med" type="none"/>
            <a:tailEnd len="med" w="med" type="none"/>
          </a:ln>
        </p:spPr>
      </p:cxnSp>
      <p:pic>
        <p:nvPicPr>
          <p:cNvPr id="217" name="Google Shape;217;p35"/>
          <p:cNvPicPr preferRelativeResize="0"/>
          <p:nvPr/>
        </p:nvPicPr>
        <p:blipFill>
          <a:blip r:embed="rId3">
            <a:alphaModFix/>
          </a:blip>
          <a:stretch>
            <a:fillRect/>
          </a:stretch>
        </p:blipFill>
        <p:spPr>
          <a:xfrm>
            <a:off x="77098" y="3936708"/>
            <a:ext cx="1104498" cy="1130795"/>
          </a:xfrm>
          <a:prstGeom prst="rect">
            <a:avLst/>
          </a:prstGeom>
          <a:noFill/>
          <a:ln>
            <a:noFill/>
          </a:ln>
        </p:spPr>
      </p:pic>
      <p:sp>
        <p:nvSpPr>
          <p:cNvPr id="218" name="Google Shape;218;p35"/>
          <p:cNvSpPr/>
          <p:nvPr/>
        </p:nvSpPr>
        <p:spPr>
          <a:xfrm>
            <a:off x="373961" y="3936658"/>
            <a:ext cx="43800" cy="11310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5"/>
          <p:cNvSpPr/>
          <p:nvPr/>
        </p:nvSpPr>
        <p:spPr>
          <a:xfrm>
            <a:off x="781107" y="3936683"/>
            <a:ext cx="43800" cy="11310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5"/>
          <p:cNvSpPr/>
          <p:nvPr/>
        </p:nvSpPr>
        <p:spPr>
          <a:xfrm rot="5400000">
            <a:off x="598594" y="3774308"/>
            <a:ext cx="61500" cy="11046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5"/>
          <p:cNvSpPr/>
          <p:nvPr/>
        </p:nvSpPr>
        <p:spPr>
          <a:xfrm rot="5400000">
            <a:off x="600520" y="4181689"/>
            <a:ext cx="57600" cy="11046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p35"/>
          <p:cNvPicPr preferRelativeResize="0"/>
          <p:nvPr/>
        </p:nvPicPr>
        <p:blipFill>
          <a:blip r:embed="rId4">
            <a:alphaModFix/>
          </a:blip>
          <a:stretch>
            <a:fillRect/>
          </a:stretch>
        </p:blipFill>
        <p:spPr>
          <a:xfrm>
            <a:off x="1978707" y="4303496"/>
            <a:ext cx="402925" cy="412517"/>
          </a:xfrm>
          <a:prstGeom prst="rect">
            <a:avLst/>
          </a:prstGeom>
          <a:noFill/>
          <a:ln>
            <a:noFill/>
          </a:ln>
        </p:spPr>
      </p:pic>
      <p:pic>
        <p:nvPicPr>
          <p:cNvPr id="222" name="Google Shape;222;p35"/>
          <p:cNvPicPr preferRelativeResize="0"/>
          <p:nvPr/>
        </p:nvPicPr>
        <p:blipFill rotWithShape="1">
          <a:blip r:embed="rId5">
            <a:alphaModFix/>
          </a:blip>
          <a:srcRect b="0" l="0" r="0" t="0"/>
          <a:stretch/>
        </p:blipFill>
        <p:spPr>
          <a:xfrm>
            <a:off x="2381632" y="4303496"/>
            <a:ext cx="402925" cy="412517"/>
          </a:xfrm>
          <a:prstGeom prst="rect">
            <a:avLst/>
          </a:prstGeom>
          <a:noFill/>
          <a:ln>
            <a:noFill/>
          </a:ln>
        </p:spPr>
      </p:pic>
      <p:pic>
        <p:nvPicPr>
          <p:cNvPr id="223" name="Google Shape;223;p35"/>
          <p:cNvPicPr preferRelativeResize="0"/>
          <p:nvPr/>
        </p:nvPicPr>
        <p:blipFill rotWithShape="1">
          <a:blip r:embed="rId6">
            <a:alphaModFix/>
          </a:blip>
          <a:srcRect b="0" l="0" r="0" t="0"/>
          <a:stretch/>
        </p:blipFill>
        <p:spPr>
          <a:xfrm>
            <a:off x="2784557" y="4303496"/>
            <a:ext cx="402925" cy="412517"/>
          </a:xfrm>
          <a:prstGeom prst="rect">
            <a:avLst/>
          </a:prstGeom>
          <a:noFill/>
          <a:ln>
            <a:noFill/>
          </a:ln>
        </p:spPr>
      </p:pic>
      <p:pic>
        <p:nvPicPr>
          <p:cNvPr id="224" name="Google Shape;224;p35"/>
          <p:cNvPicPr preferRelativeResize="0"/>
          <p:nvPr/>
        </p:nvPicPr>
        <p:blipFill rotWithShape="1">
          <a:blip r:embed="rId7">
            <a:alphaModFix/>
          </a:blip>
          <a:srcRect b="0" l="0" r="0" t="0"/>
          <a:stretch/>
        </p:blipFill>
        <p:spPr>
          <a:xfrm>
            <a:off x="3187482" y="4303496"/>
            <a:ext cx="402925" cy="412517"/>
          </a:xfrm>
          <a:prstGeom prst="rect">
            <a:avLst/>
          </a:prstGeom>
          <a:noFill/>
          <a:ln>
            <a:noFill/>
          </a:ln>
        </p:spPr>
      </p:pic>
      <p:pic>
        <p:nvPicPr>
          <p:cNvPr id="225" name="Google Shape;225;p35"/>
          <p:cNvPicPr preferRelativeResize="0"/>
          <p:nvPr/>
        </p:nvPicPr>
        <p:blipFill rotWithShape="1">
          <a:blip r:embed="rId8">
            <a:alphaModFix/>
          </a:blip>
          <a:srcRect b="0" l="0" r="0" t="0"/>
          <a:stretch/>
        </p:blipFill>
        <p:spPr>
          <a:xfrm>
            <a:off x="3590407" y="4303496"/>
            <a:ext cx="402925" cy="412517"/>
          </a:xfrm>
          <a:prstGeom prst="rect">
            <a:avLst/>
          </a:prstGeom>
          <a:noFill/>
          <a:ln>
            <a:noFill/>
          </a:ln>
        </p:spPr>
      </p:pic>
      <p:pic>
        <p:nvPicPr>
          <p:cNvPr id="226" name="Google Shape;226;p35"/>
          <p:cNvPicPr preferRelativeResize="0"/>
          <p:nvPr/>
        </p:nvPicPr>
        <p:blipFill rotWithShape="1">
          <a:blip r:embed="rId9">
            <a:alphaModFix/>
          </a:blip>
          <a:srcRect b="0" l="0" r="0" t="0"/>
          <a:stretch/>
        </p:blipFill>
        <p:spPr>
          <a:xfrm>
            <a:off x="3993332" y="4303496"/>
            <a:ext cx="402925" cy="412517"/>
          </a:xfrm>
          <a:prstGeom prst="rect">
            <a:avLst/>
          </a:prstGeom>
          <a:noFill/>
          <a:ln>
            <a:noFill/>
          </a:ln>
        </p:spPr>
      </p:pic>
      <p:pic>
        <p:nvPicPr>
          <p:cNvPr id="227" name="Google Shape;227;p35"/>
          <p:cNvPicPr preferRelativeResize="0"/>
          <p:nvPr/>
        </p:nvPicPr>
        <p:blipFill rotWithShape="1">
          <a:blip r:embed="rId10">
            <a:alphaModFix/>
          </a:blip>
          <a:srcRect b="0" l="0" r="0" t="0"/>
          <a:stretch/>
        </p:blipFill>
        <p:spPr>
          <a:xfrm>
            <a:off x="4396257" y="4303496"/>
            <a:ext cx="402925" cy="412517"/>
          </a:xfrm>
          <a:prstGeom prst="rect">
            <a:avLst/>
          </a:prstGeom>
          <a:noFill/>
          <a:ln>
            <a:noFill/>
          </a:ln>
        </p:spPr>
      </p:pic>
      <p:pic>
        <p:nvPicPr>
          <p:cNvPr id="228" name="Google Shape;228;p35"/>
          <p:cNvPicPr preferRelativeResize="0"/>
          <p:nvPr/>
        </p:nvPicPr>
        <p:blipFill rotWithShape="1">
          <a:blip r:embed="rId11">
            <a:alphaModFix/>
          </a:blip>
          <a:srcRect b="0" l="0" r="0" t="0"/>
          <a:stretch/>
        </p:blipFill>
        <p:spPr>
          <a:xfrm>
            <a:off x="4799182" y="4303496"/>
            <a:ext cx="402925" cy="412517"/>
          </a:xfrm>
          <a:prstGeom prst="rect">
            <a:avLst/>
          </a:prstGeom>
          <a:noFill/>
          <a:ln>
            <a:noFill/>
          </a:ln>
        </p:spPr>
      </p:pic>
      <p:pic>
        <p:nvPicPr>
          <p:cNvPr id="229" name="Google Shape;229;p35"/>
          <p:cNvPicPr preferRelativeResize="0"/>
          <p:nvPr/>
        </p:nvPicPr>
        <p:blipFill rotWithShape="1">
          <a:blip r:embed="rId12">
            <a:alphaModFix/>
          </a:blip>
          <a:srcRect b="0" l="0" r="0" t="0"/>
          <a:stretch/>
        </p:blipFill>
        <p:spPr>
          <a:xfrm>
            <a:off x="5156010" y="4303496"/>
            <a:ext cx="402925" cy="412517"/>
          </a:xfrm>
          <a:prstGeom prst="rect">
            <a:avLst/>
          </a:prstGeom>
          <a:noFill/>
          <a:ln>
            <a:noFill/>
          </a:ln>
        </p:spPr>
      </p:pic>
      <p:sp>
        <p:nvSpPr>
          <p:cNvPr id="230" name="Google Shape;230;p35"/>
          <p:cNvSpPr/>
          <p:nvPr/>
        </p:nvSpPr>
        <p:spPr>
          <a:xfrm>
            <a:off x="1416036" y="482847"/>
            <a:ext cx="705000" cy="525000"/>
          </a:xfrm>
          <a:prstGeom prst="roundRect">
            <a:avLst>
              <a:gd fmla="val 16667" name="adj"/>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xo 2"/>
                <a:ea typeface="Exo 2"/>
                <a:cs typeface="Exo 2"/>
                <a:sym typeface="Exo 2"/>
              </a:rPr>
              <a:t>MLP Head </a:t>
            </a:r>
            <a:endParaRPr b="1">
              <a:latin typeface="Exo 2"/>
              <a:ea typeface="Exo 2"/>
              <a:cs typeface="Exo 2"/>
              <a:sym typeface="Exo 2"/>
            </a:endParaRPr>
          </a:p>
        </p:txBody>
      </p:sp>
      <p:sp>
        <p:nvSpPr>
          <p:cNvPr id="231" name="Google Shape;231;p35"/>
          <p:cNvSpPr/>
          <p:nvPr/>
        </p:nvSpPr>
        <p:spPr>
          <a:xfrm>
            <a:off x="242623" y="172669"/>
            <a:ext cx="705000" cy="1131000"/>
          </a:xfrm>
          <a:prstGeom prst="roundRect">
            <a:avLst>
              <a:gd fmla="val 16667" name="adj"/>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xo 2"/>
                <a:ea typeface="Exo 2"/>
                <a:cs typeface="Exo 2"/>
                <a:sym typeface="Exo 2"/>
              </a:rPr>
              <a:t>Class</a:t>
            </a:r>
            <a:endParaRPr b="1">
              <a:latin typeface="Exo 2"/>
              <a:ea typeface="Exo 2"/>
              <a:cs typeface="Exo 2"/>
              <a:sym typeface="Exo 2"/>
            </a:endParaRPr>
          </a:p>
        </p:txBody>
      </p:sp>
      <p:sp>
        <p:nvSpPr>
          <p:cNvPr id="232" name="Google Shape;232;p35"/>
          <p:cNvSpPr/>
          <p:nvPr/>
        </p:nvSpPr>
        <p:spPr>
          <a:xfrm>
            <a:off x="7320202" y="1474216"/>
            <a:ext cx="1246200" cy="4125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Exo 2"/>
                <a:ea typeface="Exo 2"/>
                <a:cs typeface="Exo 2"/>
                <a:sym typeface="Exo 2"/>
              </a:rPr>
              <a:t>MLP</a:t>
            </a:r>
            <a:endParaRPr>
              <a:latin typeface="Exo 2"/>
              <a:ea typeface="Exo 2"/>
              <a:cs typeface="Exo 2"/>
              <a:sym typeface="Exo 2"/>
            </a:endParaRPr>
          </a:p>
        </p:txBody>
      </p:sp>
      <p:sp>
        <p:nvSpPr>
          <p:cNvPr id="233" name="Google Shape;233;p35"/>
          <p:cNvSpPr/>
          <p:nvPr/>
        </p:nvSpPr>
        <p:spPr>
          <a:xfrm>
            <a:off x="7320202" y="2137444"/>
            <a:ext cx="1246200" cy="365400"/>
          </a:xfrm>
          <a:prstGeom prst="roundRect">
            <a:avLst>
              <a:gd fmla="val 16667" name="adj"/>
            </a:avLst>
          </a:prstGeom>
          <a:solidFill>
            <a:srgbClr val="FFF2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Exo 2"/>
                <a:ea typeface="Exo 2"/>
                <a:cs typeface="Exo 2"/>
                <a:sym typeface="Exo 2"/>
              </a:rPr>
              <a:t>Norm</a:t>
            </a:r>
            <a:endParaRPr>
              <a:latin typeface="Exo 2"/>
              <a:ea typeface="Exo 2"/>
              <a:cs typeface="Exo 2"/>
              <a:sym typeface="Exo 2"/>
            </a:endParaRPr>
          </a:p>
        </p:txBody>
      </p:sp>
      <p:sp>
        <p:nvSpPr>
          <p:cNvPr id="234" name="Google Shape;234;p35"/>
          <p:cNvSpPr/>
          <p:nvPr/>
        </p:nvSpPr>
        <p:spPr>
          <a:xfrm>
            <a:off x="7320202" y="3785563"/>
            <a:ext cx="1246200" cy="365400"/>
          </a:xfrm>
          <a:prstGeom prst="roundRect">
            <a:avLst>
              <a:gd fmla="val 16667" name="adj"/>
            </a:avLst>
          </a:prstGeom>
          <a:solidFill>
            <a:srgbClr val="FFF2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Exo 2"/>
                <a:ea typeface="Exo 2"/>
                <a:cs typeface="Exo 2"/>
                <a:sym typeface="Exo 2"/>
              </a:rPr>
              <a:t>Norm</a:t>
            </a:r>
            <a:endParaRPr>
              <a:latin typeface="Exo 2"/>
              <a:ea typeface="Exo 2"/>
              <a:cs typeface="Exo 2"/>
              <a:sym typeface="Exo 2"/>
            </a:endParaRPr>
          </a:p>
        </p:txBody>
      </p:sp>
      <p:sp>
        <p:nvSpPr>
          <p:cNvPr id="235" name="Google Shape;235;p35"/>
          <p:cNvSpPr/>
          <p:nvPr/>
        </p:nvSpPr>
        <p:spPr>
          <a:xfrm>
            <a:off x="7320202" y="3218043"/>
            <a:ext cx="1246200" cy="412500"/>
          </a:xfrm>
          <a:prstGeom prst="roundRect">
            <a:avLst>
              <a:gd fmla="val 16667" name="adj"/>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Exo 2"/>
                <a:ea typeface="Exo 2"/>
                <a:cs typeface="Exo 2"/>
                <a:sym typeface="Exo 2"/>
              </a:rPr>
              <a:t>Multi-Head Attention</a:t>
            </a:r>
            <a:endParaRPr>
              <a:latin typeface="Exo 2"/>
              <a:ea typeface="Exo 2"/>
              <a:cs typeface="Exo 2"/>
              <a:sym typeface="Exo 2"/>
            </a:endParaRPr>
          </a:p>
        </p:txBody>
      </p:sp>
      <p:sp>
        <p:nvSpPr>
          <p:cNvPr id="236" name="Google Shape;236;p35"/>
          <p:cNvSpPr/>
          <p:nvPr/>
        </p:nvSpPr>
        <p:spPr>
          <a:xfrm>
            <a:off x="7320202" y="4465214"/>
            <a:ext cx="1246200" cy="4125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Exo 2"/>
                <a:ea typeface="Exo 2"/>
                <a:cs typeface="Exo 2"/>
                <a:sym typeface="Exo 2"/>
              </a:rPr>
              <a:t>Embedded Patches</a:t>
            </a:r>
            <a:endParaRPr>
              <a:latin typeface="Exo 2"/>
              <a:ea typeface="Exo 2"/>
              <a:cs typeface="Exo 2"/>
              <a:sym typeface="Exo 2"/>
            </a:endParaRPr>
          </a:p>
        </p:txBody>
      </p:sp>
      <p:cxnSp>
        <p:nvCxnSpPr>
          <p:cNvPr id="237" name="Google Shape;237;p35"/>
          <p:cNvCxnSpPr>
            <a:stCxn id="230" idx="1"/>
            <a:endCxn id="231" idx="3"/>
          </p:cNvCxnSpPr>
          <p:nvPr/>
        </p:nvCxnSpPr>
        <p:spPr>
          <a:xfrm rot="10800000">
            <a:off x="947736" y="738147"/>
            <a:ext cx="468300" cy="7200"/>
          </a:xfrm>
          <a:prstGeom prst="straightConnector1">
            <a:avLst/>
          </a:prstGeom>
          <a:noFill/>
          <a:ln cap="flat" cmpd="sng" w="28575">
            <a:solidFill>
              <a:schemeClr val="dk2"/>
            </a:solidFill>
            <a:prstDash val="solid"/>
            <a:round/>
            <a:headEnd len="med" w="med" type="none"/>
            <a:tailEnd len="med" w="med" type="triangle"/>
          </a:ln>
        </p:spPr>
      </p:cxnSp>
      <p:cxnSp>
        <p:nvCxnSpPr>
          <p:cNvPr id="238" name="Google Shape;238;p35"/>
          <p:cNvCxnSpPr>
            <a:stCxn id="233" idx="0"/>
            <a:endCxn id="232" idx="2"/>
          </p:cNvCxnSpPr>
          <p:nvPr/>
        </p:nvCxnSpPr>
        <p:spPr>
          <a:xfrm rot="10800000">
            <a:off x="7943302" y="1886644"/>
            <a:ext cx="0" cy="250800"/>
          </a:xfrm>
          <a:prstGeom prst="straightConnector1">
            <a:avLst/>
          </a:prstGeom>
          <a:noFill/>
          <a:ln cap="flat" cmpd="sng" w="28575">
            <a:solidFill>
              <a:schemeClr val="dk2"/>
            </a:solidFill>
            <a:prstDash val="solid"/>
            <a:round/>
            <a:headEnd len="med" w="med" type="none"/>
            <a:tailEnd len="med" w="med" type="triangle"/>
          </a:ln>
        </p:spPr>
      </p:cxnSp>
      <p:cxnSp>
        <p:nvCxnSpPr>
          <p:cNvPr id="239" name="Google Shape;239;p35"/>
          <p:cNvCxnSpPr>
            <a:stCxn id="236" idx="0"/>
            <a:endCxn id="234" idx="2"/>
          </p:cNvCxnSpPr>
          <p:nvPr/>
        </p:nvCxnSpPr>
        <p:spPr>
          <a:xfrm rot="10800000">
            <a:off x="7943302" y="4150814"/>
            <a:ext cx="0" cy="314400"/>
          </a:xfrm>
          <a:prstGeom prst="straightConnector1">
            <a:avLst/>
          </a:prstGeom>
          <a:noFill/>
          <a:ln cap="flat" cmpd="sng" w="28575">
            <a:solidFill>
              <a:schemeClr val="dk2"/>
            </a:solidFill>
            <a:prstDash val="solid"/>
            <a:round/>
            <a:headEnd len="med" w="med" type="none"/>
            <a:tailEnd len="med" w="med" type="none"/>
          </a:ln>
        </p:spPr>
      </p:cxnSp>
      <p:cxnSp>
        <p:nvCxnSpPr>
          <p:cNvPr id="240" name="Google Shape;240;p35"/>
          <p:cNvCxnSpPr>
            <a:stCxn id="217" idx="3"/>
            <a:endCxn id="206" idx="1"/>
          </p:cNvCxnSpPr>
          <p:nvPr/>
        </p:nvCxnSpPr>
        <p:spPr>
          <a:xfrm>
            <a:off x="1181597" y="4502105"/>
            <a:ext cx="797100" cy="7500"/>
          </a:xfrm>
          <a:prstGeom prst="straightConnector1">
            <a:avLst/>
          </a:prstGeom>
          <a:noFill/>
          <a:ln cap="flat" cmpd="sng" w="28575">
            <a:solidFill>
              <a:schemeClr val="dk2"/>
            </a:solidFill>
            <a:prstDash val="solid"/>
            <a:round/>
            <a:headEnd len="med" w="med" type="none"/>
            <a:tailEnd len="med" w="med" type="triangle"/>
          </a:ln>
        </p:spPr>
      </p:cxnSp>
      <p:sp>
        <p:nvSpPr>
          <p:cNvPr id="241" name="Google Shape;241;p35"/>
          <p:cNvSpPr/>
          <p:nvPr/>
        </p:nvSpPr>
        <p:spPr>
          <a:xfrm>
            <a:off x="2359754" y="4303508"/>
            <a:ext cx="43800" cy="412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5"/>
          <p:cNvSpPr/>
          <p:nvPr/>
        </p:nvSpPr>
        <p:spPr>
          <a:xfrm>
            <a:off x="2762704" y="4303508"/>
            <a:ext cx="43800" cy="412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5"/>
          <p:cNvSpPr/>
          <p:nvPr/>
        </p:nvSpPr>
        <p:spPr>
          <a:xfrm>
            <a:off x="3165631" y="4303508"/>
            <a:ext cx="43800" cy="412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5"/>
          <p:cNvSpPr/>
          <p:nvPr/>
        </p:nvSpPr>
        <p:spPr>
          <a:xfrm>
            <a:off x="3568558" y="4303508"/>
            <a:ext cx="43800" cy="412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5"/>
          <p:cNvSpPr/>
          <p:nvPr/>
        </p:nvSpPr>
        <p:spPr>
          <a:xfrm>
            <a:off x="5161052" y="4303508"/>
            <a:ext cx="43800" cy="412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5"/>
          <p:cNvSpPr/>
          <p:nvPr/>
        </p:nvSpPr>
        <p:spPr>
          <a:xfrm>
            <a:off x="3971472" y="4303508"/>
            <a:ext cx="43800" cy="412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5"/>
          <p:cNvSpPr/>
          <p:nvPr/>
        </p:nvSpPr>
        <p:spPr>
          <a:xfrm>
            <a:off x="4374411" y="4303508"/>
            <a:ext cx="43800" cy="412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5"/>
          <p:cNvSpPr/>
          <p:nvPr/>
        </p:nvSpPr>
        <p:spPr>
          <a:xfrm>
            <a:off x="4754290" y="4303508"/>
            <a:ext cx="43800" cy="412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5"/>
          <p:cNvSpPr txBox="1"/>
          <p:nvPr/>
        </p:nvSpPr>
        <p:spPr>
          <a:xfrm>
            <a:off x="5848265" y="4329309"/>
            <a:ext cx="105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a:solidFill>
                  <a:schemeClr val="dk1"/>
                </a:solidFill>
                <a:latin typeface="Exo 2"/>
                <a:ea typeface="Exo 2"/>
                <a:cs typeface="Exo 2"/>
                <a:sym typeface="Exo 2"/>
              </a:rPr>
              <a:t>Step 1</a:t>
            </a:r>
            <a:endParaRPr b="1">
              <a:solidFill>
                <a:schemeClr val="dk1"/>
              </a:solidFill>
              <a:latin typeface="Exo 2"/>
              <a:ea typeface="Exo 2"/>
              <a:cs typeface="Exo 2"/>
              <a:sym typeface="Exo 2"/>
            </a:endParaRPr>
          </a:p>
        </p:txBody>
      </p:sp>
      <p:sp>
        <p:nvSpPr>
          <p:cNvPr id="250" name="Google Shape;250;p35"/>
          <p:cNvSpPr txBox="1"/>
          <p:nvPr/>
        </p:nvSpPr>
        <p:spPr>
          <a:xfrm>
            <a:off x="6020887" y="3132688"/>
            <a:ext cx="105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Exo 2"/>
                <a:ea typeface="Exo 2"/>
                <a:cs typeface="Exo 2"/>
                <a:sym typeface="Exo 2"/>
              </a:rPr>
              <a:t>Step 2</a:t>
            </a:r>
            <a:endParaRPr b="1">
              <a:solidFill>
                <a:schemeClr val="dk1"/>
              </a:solidFill>
              <a:latin typeface="Exo 2"/>
              <a:ea typeface="Exo 2"/>
              <a:cs typeface="Exo 2"/>
              <a:sym typeface="Exo 2"/>
            </a:endParaRPr>
          </a:p>
        </p:txBody>
      </p:sp>
      <p:sp>
        <p:nvSpPr>
          <p:cNvPr id="251" name="Google Shape;251;p35"/>
          <p:cNvSpPr txBox="1"/>
          <p:nvPr/>
        </p:nvSpPr>
        <p:spPr>
          <a:xfrm>
            <a:off x="6091491" y="2580493"/>
            <a:ext cx="105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Exo 2"/>
                <a:ea typeface="Exo 2"/>
                <a:cs typeface="Exo 2"/>
                <a:sym typeface="Exo 2"/>
              </a:rPr>
              <a:t>Step 3</a:t>
            </a:r>
            <a:endParaRPr b="1">
              <a:solidFill>
                <a:schemeClr val="dk1"/>
              </a:solidFill>
              <a:latin typeface="Exo 2"/>
              <a:ea typeface="Exo 2"/>
              <a:cs typeface="Exo 2"/>
              <a:sym typeface="Exo 2"/>
            </a:endParaRPr>
          </a:p>
        </p:txBody>
      </p:sp>
      <p:sp>
        <p:nvSpPr>
          <p:cNvPr id="252" name="Google Shape;252;p35"/>
          <p:cNvSpPr txBox="1"/>
          <p:nvPr/>
        </p:nvSpPr>
        <p:spPr>
          <a:xfrm>
            <a:off x="5767708" y="1679677"/>
            <a:ext cx="105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Exo 2"/>
                <a:ea typeface="Exo 2"/>
                <a:cs typeface="Exo 2"/>
                <a:sym typeface="Exo 2"/>
              </a:rPr>
              <a:t>Step 4</a:t>
            </a:r>
            <a:endParaRPr b="1">
              <a:solidFill>
                <a:schemeClr val="dk1"/>
              </a:solidFill>
              <a:latin typeface="Exo 2"/>
              <a:ea typeface="Exo 2"/>
              <a:cs typeface="Exo 2"/>
              <a:sym typeface="Exo 2"/>
            </a:endParaRPr>
          </a:p>
        </p:txBody>
      </p:sp>
      <p:sp>
        <p:nvSpPr>
          <p:cNvPr id="253" name="Google Shape;253;p35"/>
          <p:cNvSpPr txBox="1"/>
          <p:nvPr/>
        </p:nvSpPr>
        <p:spPr>
          <a:xfrm>
            <a:off x="2285096" y="622701"/>
            <a:ext cx="105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Exo 2"/>
                <a:ea typeface="Exo 2"/>
                <a:cs typeface="Exo 2"/>
                <a:sym typeface="Exo 2"/>
              </a:rPr>
              <a:t>Step 5</a:t>
            </a:r>
            <a:endParaRPr b="1">
              <a:solidFill>
                <a:schemeClr val="dk1"/>
              </a:solidFill>
              <a:latin typeface="Exo 2"/>
              <a:ea typeface="Exo 2"/>
              <a:cs typeface="Exo 2"/>
              <a:sym typeface="Exo 2"/>
            </a:endParaRPr>
          </a:p>
        </p:txBody>
      </p:sp>
      <p:sp>
        <p:nvSpPr>
          <p:cNvPr id="254" name="Google Shape;254;p35"/>
          <p:cNvSpPr txBox="1"/>
          <p:nvPr/>
        </p:nvSpPr>
        <p:spPr>
          <a:xfrm>
            <a:off x="7044690" y="24325"/>
            <a:ext cx="1787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Condensed"/>
                <a:ea typeface="Roboto Condensed"/>
                <a:cs typeface="Roboto Condensed"/>
                <a:sym typeface="Roboto Condensed"/>
              </a:rPr>
              <a:t>Transformer</a:t>
            </a:r>
            <a:endParaRPr b="1">
              <a:latin typeface="Roboto Condensed"/>
              <a:ea typeface="Roboto Condensed"/>
              <a:cs typeface="Roboto Condensed"/>
              <a:sym typeface="Roboto Condensed"/>
            </a:endParaRPr>
          </a:p>
          <a:p>
            <a:pPr indent="0" lvl="0" marL="0" rtl="0" algn="ctr">
              <a:spcBef>
                <a:spcPts val="0"/>
              </a:spcBef>
              <a:spcAft>
                <a:spcPts val="0"/>
              </a:spcAft>
              <a:buNone/>
            </a:pPr>
            <a:r>
              <a:rPr b="1" lang="en">
                <a:latin typeface="Roboto Condensed"/>
                <a:ea typeface="Roboto Condensed"/>
                <a:cs typeface="Roboto Condensed"/>
                <a:sym typeface="Roboto Condensed"/>
              </a:rPr>
              <a:t>Encoder</a:t>
            </a:r>
            <a:endParaRPr b="1">
              <a:latin typeface="Roboto Condensed"/>
              <a:ea typeface="Roboto Condensed"/>
              <a:cs typeface="Roboto Condensed"/>
              <a:sym typeface="Roboto Condensed"/>
            </a:endParaRPr>
          </a:p>
        </p:txBody>
      </p:sp>
      <p:cxnSp>
        <p:nvCxnSpPr>
          <p:cNvPr id="255" name="Google Shape;255;p35"/>
          <p:cNvCxnSpPr>
            <a:stCxn id="256" idx="0"/>
          </p:cNvCxnSpPr>
          <p:nvPr/>
        </p:nvCxnSpPr>
        <p:spPr>
          <a:xfrm rot="-5400000">
            <a:off x="904638" y="1954414"/>
            <a:ext cx="463200" cy="959700"/>
          </a:xfrm>
          <a:prstGeom prst="curvedConnector2">
            <a:avLst/>
          </a:prstGeom>
          <a:noFill/>
          <a:ln cap="flat" cmpd="sng" w="28575">
            <a:solidFill>
              <a:schemeClr val="dk2"/>
            </a:solidFill>
            <a:prstDash val="solid"/>
            <a:round/>
            <a:headEnd len="med" w="med" type="none"/>
            <a:tailEnd len="med" w="med" type="none"/>
          </a:ln>
        </p:spPr>
      </p:cxnSp>
      <p:cxnSp>
        <p:nvCxnSpPr>
          <p:cNvPr id="257" name="Google Shape;257;p35"/>
          <p:cNvCxnSpPr>
            <a:stCxn id="258" idx="0"/>
            <a:endCxn id="259" idx="1"/>
          </p:cNvCxnSpPr>
          <p:nvPr/>
        </p:nvCxnSpPr>
        <p:spPr>
          <a:xfrm rot="-5400000">
            <a:off x="1257999" y="2343651"/>
            <a:ext cx="315300" cy="329100"/>
          </a:xfrm>
          <a:prstGeom prst="curvedConnector3">
            <a:avLst>
              <a:gd fmla="val 46158" name="adj1"/>
            </a:avLst>
          </a:prstGeom>
          <a:noFill/>
          <a:ln cap="flat" cmpd="sng" w="28575">
            <a:solidFill>
              <a:schemeClr val="dk2"/>
            </a:solidFill>
            <a:prstDash val="solid"/>
            <a:round/>
            <a:headEnd len="med" w="med" type="none"/>
            <a:tailEnd len="med" w="med" type="none"/>
          </a:ln>
        </p:spPr>
      </p:cxnSp>
      <p:sp>
        <p:nvSpPr>
          <p:cNvPr id="260" name="Google Shape;260;p35"/>
          <p:cNvSpPr/>
          <p:nvPr/>
        </p:nvSpPr>
        <p:spPr>
          <a:xfrm>
            <a:off x="7787532" y="2721017"/>
            <a:ext cx="311400" cy="2790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35"/>
          <p:cNvCxnSpPr>
            <a:stCxn id="262" idx="0"/>
            <a:endCxn id="263" idx="1"/>
          </p:cNvCxnSpPr>
          <p:nvPr/>
        </p:nvCxnSpPr>
        <p:spPr>
          <a:xfrm flipH="1" rot="5400000">
            <a:off x="5761306" y="2251133"/>
            <a:ext cx="348000" cy="453900"/>
          </a:xfrm>
          <a:prstGeom prst="curvedConnector2">
            <a:avLst/>
          </a:prstGeom>
          <a:noFill/>
          <a:ln cap="flat" cmpd="sng" w="28575">
            <a:solidFill>
              <a:schemeClr val="dk2"/>
            </a:solidFill>
            <a:prstDash val="solid"/>
            <a:round/>
            <a:headEnd len="med" w="med" type="none"/>
            <a:tailEnd len="med" w="med" type="none"/>
          </a:ln>
        </p:spPr>
      </p:cxnSp>
      <p:cxnSp>
        <p:nvCxnSpPr>
          <p:cNvPr id="264" name="Google Shape;264;p35"/>
          <p:cNvCxnSpPr>
            <a:stCxn id="265" idx="0"/>
            <a:endCxn id="266" idx="1"/>
          </p:cNvCxnSpPr>
          <p:nvPr/>
        </p:nvCxnSpPr>
        <p:spPr>
          <a:xfrm flipH="1" rot="5400000">
            <a:off x="5272905" y="2363933"/>
            <a:ext cx="295800" cy="280500"/>
          </a:xfrm>
          <a:prstGeom prst="curvedConnector2">
            <a:avLst/>
          </a:prstGeom>
          <a:noFill/>
          <a:ln cap="flat" cmpd="sng" w="28575">
            <a:solidFill>
              <a:schemeClr val="dk2"/>
            </a:solidFill>
            <a:prstDash val="solid"/>
            <a:round/>
            <a:headEnd len="med" w="med" type="none"/>
            <a:tailEnd len="med" w="med" type="none"/>
          </a:ln>
        </p:spPr>
      </p:cxnSp>
      <p:cxnSp>
        <p:nvCxnSpPr>
          <p:cNvPr id="267" name="Google Shape;267;p35"/>
          <p:cNvCxnSpPr/>
          <p:nvPr/>
        </p:nvCxnSpPr>
        <p:spPr>
          <a:xfrm rot="-5400000">
            <a:off x="1744526" y="2422498"/>
            <a:ext cx="348900" cy="122100"/>
          </a:xfrm>
          <a:prstGeom prst="curvedConnector3">
            <a:avLst>
              <a:gd fmla="val 50000" name="adj1"/>
            </a:avLst>
          </a:prstGeom>
          <a:noFill/>
          <a:ln cap="flat" cmpd="sng" w="28575">
            <a:solidFill>
              <a:schemeClr val="dk2"/>
            </a:solidFill>
            <a:prstDash val="solid"/>
            <a:round/>
            <a:headEnd len="med" w="med" type="none"/>
            <a:tailEnd len="med" w="med" type="none"/>
          </a:ln>
        </p:spPr>
      </p:cxnSp>
      <p:cxnSp>
        <p:nvCxnSpPr>
          <p:cNvPr id="268" name="Google Shape;268;p35"/>
          <p:cNvCxnSpPr>
            <a:endCxn id="269" idx="1"/>
          </p:cNvCxnSpPr>
          <p:nvPr/>
        </p:nvCxnSpPr>
        <p:spPr>
          <a:xfrm flipH="1" rot="5400000">
            <a:off x="4693514" y="2415850"/>
            <a:ext cx="294900" cy="175500"/>
          </a:xfrm>
          <a:prstGeom prst="curvedConnector2">
            <a:avLst/>
          </a:prstGeom>
          <a:noFill/>
          <a:ln cap="flat" cmpd="sng" w="28575">
            <a:solidFill>
              <a:schemeClr val="dk2"/>
            </a:solidFill>
            <a:prstDash val="solid"/>
            <a:round/>
            <a:headEnd len="med" w="med" type="none"/>
            <a:tailEnd len="med" w="med" type="none"/>
          </a:ln>
        </p:spPr>
      </p:cxnSp>
      <p:cxnSp>
        <p:nvCxnSpPr>
          <p:cNvPr id="270" name="Google Shape;270;p35"/>
          <p:cNvCxnSpPr>
            <a:endCxn id="271" idx="1"/>
          </p:cNvCxnSpPr>
          <p:nvPr/>
        </p:nvCxnSpPr>
        <p:spPr>
          <a:xfrm flipH="1" rot="5400000">
            <a:off x="4043981" y="2398710"/>
            <a:ext cx="267300" cy="237600"/>
          </a:xfrm>
          <a:prstGeom prst="curvedConnector3">
            <a:avLst>
              <a:gd fmla="val 40730" name="adj1"/>
            </a:avLst>
          </a:prstGeom>
          <a:noFill/>
          <a:ln cap="flat" cmpd="sng" w="28575">
            <a:solidFill>
              <a:schemeClr val="dk2"/>
            </a:solidFill>
            <a:prstDash val="solid"/>
            <a:round/>
            <a:headEnd len="med" w="med" type="none"/>
            <a:tailEnd len="med" w="med" type="none"/>
          </a:ln>
        </p:spPr>
      </p:cxnSp>
      <p:cxnSp>
        <p:nvCxnSpPr>
          <p:cNvPr id="272" name="Google Shape;272;p35"/>
          <p:cNvCxnSpPr>
            <a:endCxn id="273" idx="1"/>
          </p:cNvCxnSpPr>
          <p:nvPr/>
        </p:nvCxnSpPr>
        <p:spPr>
          <a:xfrm rot="-5400000">
            <a:off x="2370630" y="2449402"/>
            <a:ext cx="323100" cy="109800"/>
          </a:xfrm>
          <a:prstGeom prst="curvedConnector3">
            <a:avLst>
              <a:gd fmla="val 45047" name="adj1"/>
            </a:avLst>
          </a:prstGeom>
          <a:noFill/>
          <a:ln cap="flat" cmpd="sng" w="28575">
            <a:solidFill>
              <a:schemeClr val="dk2"/>
            </a:solidFill>
            <a:prstDash val="solid"/>
            <a:round/>
            <a:headEnd len="med" w="med" type="none"/>
            <a:tailEnd len="med" w="med" type="none"/>
          </a:ln>
        </p:spPr>
      </p:cxnSp>
      <p:cxnSp>
        <p:nvCxnSpPr>
          <p:cNvPr id="274" name="Google Shape;274;p35"/>
          <p:cNvCxnSpPr/>
          <p:nvPr/>
        </p:nvCxnSpPr>
        <p:spPr>
          <a:xfrm rot="10800000">
            <a:off x="3071333" y="2166939"/>
            <a:ext cx="4200" cy="498900"/>
          </a:xfrm>
          <a:prstGeom prst="straightConnector1">
            <a:avLst/>
          </a:prstGeom>
          <a:noFill/>
          <a:ln cap="flat" cmpd="sng" w="28575">
            <a:solidFill>
              <a:schemeClr val="dk2"/>
            </a:solidFill>
            <a:prstDash val="solid"/>
            <a:round/>
            <a:headEnd len="med" w="med" type="none"/>
            <a:tailEnd len="med" w="med" type="none"/>
          </a:ln>
        </p:spPr>
      </p:cxnSp>
      <p:cxnSp>
        <p:nvCxnSpPr>
          <p:cNvPr id="275" name="Google Shape;275;p35"/>
          <p:cNvCxnSpPr/>
          <p:nvPr/>
        </p:nvCxnSpPr>
        <p:spPr>
          <a:xfrm rot="10800000">
            <a:off x="3698467" y="2184745"/>
            <a:ext cx="4200" cy="498900"/>
          </a:xfrm>
          <a:prstGeom prst="straightConnector1">
            <a:avLst/>
          </a:prstGeom>
          <a:noFill/>
          <a:ln cap="flat" cmpd="sng" w="28575">
            <a:solidFill>
              <a:schemeClr val="dk2"/>
            </a:solidFill>
            <a:prstDash val="solid"/>
            <a:round/>
            <a:headEnd len="med" w="med" type="none"/>
            <a:tailEnd len="med" w="med" type="none"/>
          </a:ln>
        </p:spPr>
      </p:cxnSp>
      <p:pic>
        <p:nvPicPr>
          <p:cNvPr id="276" name="Google Shape;276;p35"/>
          <p:cNvPicPr preferRelativeResize="0"/>
          <p:nvPr/>
        </p:nvPicPr>
        <p:blipFill>
          <a:blip r:embed="rId13">
            <a:alphaModFix/>
          </a:blip>
          <a:stretch>
            <a:fillRect/>
          </a:stretch>
        </p:blipFill>
        <p:spPr>
          <a:xfrm rot="-3479980">
            <a:off x="1905556" y="2176096"/>
            <a:ext cx="195109" cy="236556"/>
          </a:xfrm>
          <a:prstGeom prst="rect">
            <a:avLst/>
          </a:prstGeom>
          <a:noFill/>
          <a:ln>
            <a:noFill/>
          </a:ln>
        </p:spPr>
      </p:pic>
      <p:pic>
        <p:nvPicPr>
          <p:cNvPr id="277" name="Google Shape;277;p35"/>
          <p:cNvPicPr preferRelativeResize="0"/>
          <p:nvPr/>
        </p:nvPicPr>
        <p:blipFill>
          <a:blip r:embed="rId13">
            <a:alphaModFix/>
          </a:blip>
          <a:stretch>
            <a:fillRect/>
          </a:stretch>
        </p:blipFill>
        <p:spPr>
          <a:xfrm rot="-1656603">
            <a:off x="1293585" y="2049867"/>
            <a:ext cx="192811" cy="239364"/>
          </a:xfrm>
          <a:prstGeom prst="rect">
            <a:avLst/>
          </a:prstGeom>
          <a:noFill/>
          <a:ln>
            <a:noFill/>
          </a:ln>
        </p:spPr>
      </p:pic>
      <p:pic>
        <p:nvPicPr>
          <p:cNvPr id="259" name="Google Shape;259;p35"/>
          <p:cNvPicPr preferRelativeResize="0"/>
          <p:nvPr/>
        </p:nvPicPr>
        <p:blipFill>
          <a:blip r:embed="rId13">
            <a:alphaModFix/>
          </a:blip>
          <a:stretch>
            <a:fillRect/>
          </a:stretch>
        </p:blipFill>
        <p:spPr>
          <a:xfrm rot="-4716681">
            <a:off x="1501450" y="2136718"/>
            <a:ext cx="196240" cy="235149"/>
          </a:xfrm>
          <a:prstGeom prst="rect">
            <a:avLst/>
          </a:prstGeom>
          <a:noFill/>
          <a:ln>
            <a:noFill/>
          </a:ln>
        </p:spPr>
      </p:pic>
      <p:pic>
        <p:nvPicPr>
          <p:cNvPr id="278" name="Google Shape;278;p35"/>
          <p:cNvPicPr preferRelativeResize="0"/>
          <p:nvPr/>
        </p:nvPicPr>
        <p:blipFill>
          <a:blip r:embed="rId13">
            <a:alphaModFix/>
          </a:blip>
          <a:stretch>
            <a:fillRect/>
          </a:stretch>
        </p:blipFill>
        <p:spPr>
          <a:xfrm rot="-5399837">
            <a:off x="3607536" y="2176915"/>
            <a:ext cx="196424" cy="234918"/>
          </a:xfrm>
          <a:prstGeom prst="rect">
            <a:avLst/>
          </a:prstGeom>
          <a:noFill/>
          <a:ln>
            <a:noFill/>
          </a:ln>
        </p:spPr>
      </p:pic>
      <p:pic>
        <p:nvPicPr>
          <p:cNvPr id="279" name="Google Shape;279;p35"/>
          <p:cNvPicPr preferRelativeResize="0"/>
          <p:nvPr/>
        </p:nvPicPr>
        <p:blipFill>
          <a:blip r:embed="rId13">
            <a:alphaModFix/>
          </a:blip>
          <a:stretch>
            <a:fillRect/>
          </a:stretch>
        </p:blipFill>
        <p:spPr>
          <a:xfrm rot="-5399837">
            <a:off x="2989483" y="2159097"/>
            <a:ext cx="196424" cy="234918"/>
          </a:xfrm>
          <a:prstGeom prst="rect">
            <a:avLst/>
          </a:prstGeom>
          <a:noFill/>
          <a:ln>
            <a:noFill/>
          </a:ln>
        </p:spPr>
      </p:pic>
      <p:pic>
        <p:nvPicPr>
          <p:cNvPr id="271" name="Google Shape;271;p35"/>
          <p:cNvPicPr preferRelativeResize="0"/>
          <p:nvPr/>
        </p:nvPicPr>
        <p:blipFill>
          <a:blip r:embed="rId13">
            <a:alphaModFix/>
          </a:blip>
          <a:stretch>
            <a:fillRect/>
          </a:stretch>
        </p:blipFill>
        <p:spPr>
          <a:xfrm rot="-6829924">
            <a:off x="3921475" y="2176435"/>
            <a:ext cx="195656" cy="235878"/>
          </a:xfrm>
          <a:prstGeom prst="rect">
            <a:avLst/>
          </a:prstGeom>
          <a:noFill/>
          <a:ln>
            <a:noFill/>
          </a:ln>
        </p:spPr>
      </p:pic>
      <p:pic>
        <p:nvPicPr>
          <p:cNvPr id="269" name="Google Shape;269;p35"/>
          <p:cNvPicPr preferRelativeResize="0"/>
          <p:nvPr/>
        </p:nvPicPr>
        <p:blipFill>
          <a:blip r:embed="rId13">
            <a:alphaModFix/>
          </a:blip>
          <a:stretch>
            <a:fillRect/>
          </a:stretch>
        </p:blipFill>
        <p:spPr>
          <a:xfrm rot="-8421740">
            <a:off x="4581801" y="2175217"/>
            <a:ext cx="193677" cy="238314"/>
          </a:xfrm>
          <a:prstGeom prst="rect">
            <a:avLst/>
          </a:prstGeom>
          <a:noFill/>
          <a:ln>
            <a:noFill/>
          </a:ln>
        </p:spPr>
      </p:pic>
      <p:pic>
        <p:nvPicPr>
          <p:cNvPr id="263" name="Google Shape;263;p35"/>
          <p:cNvPicPr preferRelativeResize="0"/>
          <p:nvPr/>
        </p:nvPicPr>
        <p:blipFill>
          <a:blip r:embed="rId13">
            <a:alphaModFix/>
          </a:blip>
          <a:stretch>
            <a:fillRect/>
          </a:stretch>
        </p:blipFill>
        <p:spPr>
          <a:xfrm rot="-8940720">
            <a:off x="5529009" y="2134759"/>
            <a:ext cx="193036" cy="239092"/>
          </a:xfrm>
          <a:prstGeom prst="rect">
            <a:avLst/>
          </a:prstGeom>
          <a:noFill/>
          <a:ln>
            <a:noFill/>
          </a:ln>
        </p:spPr>
      </p:pic>
      <p:pic>
        <p:nvPicPr>
          <p:cNvPr id="266" name="Google Shape;266;p35"/>
          <p:cNvPicPr preferRelativeResize="0"/>
          <p:nvPr/>
        </p:nvPicPr>
        <p:blipFill>
          <a:blip r:embed="rId13">
            <a:alphaModFix/>
          </a:blip>
          <a:stretch>
            <a:fillRect/>
          </a:stretch>
        </p:blipFill>
        <p:spPr>
          <a:xfrm rot="-8421740">
            <a:off x="5109144" y="2175217"/>
            <a:ext cx="193677" cy="238314"/>
          </a:xfrm>
          <a:prstGeom prst="rect">
            <a:avLst/>
          </a:prstGeom>
          <a:noFill/>
          <a:ln>
            <a:noFill/>
          </a:ln>
        </p:spPr>
      </p:pic>
      <p:pic>
        <p:nvPicPr>
          <p:cNvPr id="273" name="Google Shape;273;p35"/>
          <p:cNvPicPr preferRelativeResize="0"/>
          <p:nvPr/>
        </p:nvPicPr>
        <p:blipFill>
          <a:blip r:embed="rId13">
            <a:alphaModFix/>
          </a:blip>
          <a:stretch>
            <a:fillRect/>
          </a:stretch>
        </p:blipFill>
        <p:spPr>
          <a:xfrm rot="-4494443">
            <a:off x="2514559" y="2130422"/>
            <a:ext cx="196104" cy="235319"/>
          </a:xfrm>
          <a:prstGeom prst="rect">
            <a:avLst/>
          </a:prstGeom>
          <a:noFill/>
          <a:ln>
            <a:noFill/>
          </a:ln>
        </p:spPr>
      </p:pic>
      <p:sp>
        <p:nvSpPr>
          <p:cNvPr id="280" name="Google Shape;280;p35"/>
          <p:cNvSpPr/>
          <p:nvPr/>
        </p:nvSpPr>
        <p:spPr>
          <a:xfrm>
            <a:off x="1469103" y="1486334"/>
            <a:ext cx="4098000" cy="7101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Exo 2"/>
                <a:ea typeface="Exo 2"/>
                <a:cs typeface="Exo 2"/>
                <a:sym typeface="Exo 2"/>
              </a:rPr>
              <a:t>Transformer Encoder</a:t>
            </a:r>
            <a:endParaRPr>
              <a:latin typeface="Exo 2"/>
              <a:ea typeface="Exo 2"/>
              <a:cs typeface="Exo 2"/>
              <a:sym typeface="Exo 2"/>
            </a:endParaRPr>
          </a:p>
        </p:txBody>
      </p:sp>
      <p:cxnSp>
        <p:nvCxnSpPr>
          <p:cNvPr id="281" name="Google Shape;281;p35"/>
          <p:cNvCxnSpPr>
            <a:endCxn id="256" idx="2"/>
          </p:cNvCxnSpPr>
          <p:nvPr/>
        </p:nvCxnSpPr>
        <p:spPr>
          <a:xfrm rot="10800000">
            <a:off x="656388" y="2907364"/>
            <a:ext cx="1254600" cy="279600"/>
          </a:xfrm>
          <a:prstGeom prst="curvedConnector2">
            <a:avLst/>
          </a:prstGeom>
          <a:noFill/>
          <a:ln cap="flat" cmpd="sng" w="28575">
            <a:solidFill>
              <a:schemeClr val="dk2"/>
            </a:solidFill>
            <a:prstDash val="solid"/>
            <a:round/>
            <a:headEnd len="med" w="med" type="none"/>
            <a:tailEnd len="med" w="med" type="none"/>
          </a:ln>
        </p:spPr>
      </p:cxnSp>
      <p:cxnSp>
        <p:nvCxnSpPr>
          <p:cNvPr id="282" name="Google Shape;282;p35"/>
          <p:cNvCxnSpPr>
            <a:endCxn id="258" idx="2"/>
          </p:cNvCxnSpPr>
          <p:nvPr/>
        </p:nvCxnSpPr>
        <p:spPr>
          <a:xfrm rot="10800000">
            <a:off x="1251099" y="2907351"/>
            <a:ext cx="685800" cy="279600"/>
          </a:xfrm>
          <a:prstGeom prst="curvedConnector2">
            <a:avLst/>
          </a:prstGeom>
          <a:noFill/>
          <a:ln cap="flat" cmpd="sng" w="28575">
            <a:solidFill>
              <a:schemeClr val="dk2"/>
            </a:solidFill>
            <a:prstDash val="solid"/>
            <a:round/>
            <a:headEnd len="med" w="med" type="none"/>
            <a:tailEnd len="med" w="med" type="none"/>
          </a:ln>
        </p:spPr>
      </p:cxnSp>
      <p:cxnSp>
        <p:nvCxnSpPr>
          <p:cNvPr id="283" name="Google Shape;283;p35"/>
          <p:cNvCxnSpPr/>
          <p:nvPr/>
        </p:nvCxnSpPr>
        <p:spPr>
          <a:xfrm rot="10800000">
            <a:off x="1826650" y="2880734"/>
            <a:ext cx="685800" cy="279600"/>
          </a:xfrm>
          <a:prstGeom prst="curvedConnector2">
            <a:avLst/>
          </a:prstGeom>
          <a:noFill/>
          <a:ln cap="flat" cmpd="sng" w="28575">
            <a:solidFill>
              <a:schemeClr val="dk2"/>
            </a:solidFill>
            <a:prstDash val="solid"/>
            <a:round/>
            <a:headEnd len="med" w="med" type="none"/>
            <a:tailEnd len="med" w="med" type="none"/>
          </a:ln>
        </p:spPr>
      </p:cxnSp>
      <p:cxnSp>
        <p:nvCxnSpPr>
          <p:cNvPr id="284" name="Google Shape;284;p35"/>
          <p:cNvCxnSpPr/>
          <p:nvPr/>
        </p:nvCxnSpPr>
        <p:spPr>
          <a:xfrm flipH="1" rot="5400000">
            <a:off x="2197653" y="2964021"/>
            <a:ext cx="338700" cy="200100"/>
          </a:xfrm>
          <a:prstGeom prst="curvedConnector3">
            <a:avLst>
              <a:gd fmla="val 50000" name="adj1"/>
            </a:avLst>
          </a:prstGeom>
          <a:noFill/>
          <a:ln cap="flat" cmpd="sng" w="28575">
            <a:solidFill>
              <a:schemeClr val="dk2"/>
            </a:solidFill>
            <a:prstDash val="solid"/>
            <a:round/>
            <a:headEnd len="med" w="med" type="none"/>
            <a:tailEnd len="med" w="med" type="none"/>
          </a:ln>
        </p:spPr>
      </p:cxnSp>
      <p:cxnSp>
        <p:nvCxnSpPr>
          <p:cNvPr id="285" name="Google Shape;285;p35"/>
          <p:cNvCxnSpPr>
            <a:endCxn id="286" idx="2"/>
          </p:cNvCxnSpPr>
          <p:nvPr/>
        </p:nvCxnSpPr>
        <p:spPr>
          <a:xfrm rot="-5400000">
            <a:off x="2880562" y="2997212"/>
            <a:ext cx="303300" cy="111600"/>
          </a:xfrm>
          <a:prstGeom prst="curvedConnector3">
            <a:avLst>
              <a:gd fmla="val 50000" name="adj1"/>
            </a:avLst>
          </a:prstGeom>
          <a:noFill/>
          <a:ln cap="flat" cmpd="sng" w="28575">
            <a:solidFill>
              <a:schemeClr val="dk2"/>
            </a:solidFill>
            <a:prstDash val="solid"/>
            <a:round/>
            <a:headEnd len="med" w="med" type="none"/>
            <a:tailEnd len="med" w="med" type="none"/>
          </a:ln>
        </p:spPr>
      </p:cxnSp>
      <p:cxnSp>
        <p:nvCxnSpPr>
          <p:cNvPr id="287" name="Google Shape;287;p35"/>
          <p:cNvCxnSpPr>
            <a:endCxn id="288" idx="2"/>
          </p:cNvCxnSpPr>
          <p:nvPr/>
        </p:nvCxnSpPr>
        <p:spPr>
          <a:xfrm flipH="1" rot="10800000">
            <a:off x="3218817" y="2901362"/>
            <a:ext cx="465900" cy="294600"/>
          </a:xfrm>
          <a:prstGeom prst="curvedConnector2">
            <a:avLst/>
          </a:prstGeom>
          <a:noFill/>
          <a:ln cap="flat" cmpd="sng" w="28575">
            <a:solidFill>
              <a:schemeClr val="dk2"/>
            </a:solidFill>
            <a:prstDash val="solid"/>
            <a:round/>
            <a:headEnd len="med" w="med" type="none"/>
            <a:tailEnd len="med" w="med" type="none"/>
          </a:ln>
        </p:spPr>
      </p:cxnSp>
      <p:cxnSp>
        <p:nvCxnSpPr>
          <p:cNvPr id="289" name="Google Shape;289;p35"/>
          <p:cNvCxnSpPr>
            <a:stCxn id="290" idx="0"/>
            <a:endCxn id="291" idx="2"/>
          </p:cNvCxnSpPr>
          <p:nvPr/>
        </p:nvCxnSpPr>
        <p:spPr>
          <a:xfrm rot="-5400000">
            <a:off x="3916178" y="2735499"/>
            <a:ext cx="231300" cy="563100"/>
          </a:xfrm>
          <a:prstGeom prst="curvedConnector3">
            <a:avLst>
              <a:gd fmla="val 49971" name="adj1"/>
            </a:avLst>
          </a:prstGeom>
          <a:noFill/>
          <a:ln cap="flat" cmpd="sng" w="28575">
            <a:solidFill>
              <a:schemeClr val="dk2"/>
            </a:solidFill>
            <a:prstDash val="solid"/>
            <a:round/>
            <a:headEnd len="med" w="med" type="none"/>
            <a:tailEnd len="med" w="med" type="none"/>
          </a:ln>
        </p:spPr>
      </p:cxnSp>
      <p:cxnSp>
        <p:nvCxnSpPr>
          <p:cNvPr id="292" name="Google Shape;292;p35"/>
          <p:cNvCxnSpPr>
            <a:endCxn id="293" idx="2"/>
          </p:cNvCxnSpPr>
          <p:nvPr/>
        </p:nvCxnSpPr>
        <p:spPr>
          <a:xfrm flipH="1" rot="10800000">
            <a:off x="4445456" y="2893583"/>
            <a:ext cx="487200" cy="332400"/>
          </a:xfrm>
          <a:prstGeom prst="curvedConnector2">
            <a:avLst/>
          </a:prstGeom>
          <a:noFill/>
          <a:ln cap="flat" cmpd="sng" w="28575">
            <a:solidFill>
              <a:schemeClr val="dk2"/>
            </a:solidFill>
            <a:prstDash val="solid"/>
            <a:round/>
            <a:headEnd len="med" w="med" type="none"/>
            <a:tailEnd len="med" w="med" type="none"/>
          </a:ln>
        </p:spPr>
      </p:cxnSp>
      <p:cxnSp>
        <p:nvCxnSpPr>
          <p:cNvPr id="294" name="Google Shape;294;p35"/>
          <p:cNvCxnSpPr>
            <a:endCxn id="265" idx="2"/>
          </p:cNvCxnSpPr>
          <p:nvPr/>
        </p:nvCxnSpPr>
        <p:spPr>
          <a:xfrm flipH="1" rot="10800000">
            <a:off x="5245155" y="2893583"/>
            <a:ext cx="315900" cy="302400"/>
          </a:xfrm>
          <a:prstGeom prst="curvedConnector2">
            <a:avLst/>
          </a:prstGeom>
          <a:noFill/>
          <a:ln cap="flat" cmpd="sng" w="28575">
            <a:solidFill>
              <a:schemeClr val="dk2"/>
            </a:solidFill>
            <a:prstDash val="solid"/>
            <a:round/>
            <a:headEnd len="med" w="med" type="none"/>
            <a:tailEnd len="med" w="med" type="none"/>
          </a:ln>
        </p:spPr>
      </p:cxnSp>
      <p:cxnSp>
        <p:nvCxnSpPr>
          <p:cNvPr id="295" name="Google Shape;295;p35"/>
          <p:cNvCxnSpPr>
            <a:endCxn id="262" idx="2"/>
          </p:cNvCxnSpPr>
          <p:nvPr/>
        </p:nvCxnSpPr>
        <p:spPr>
          <a:xfrm flipH="1" rot="10800000">
            <a:off x="5773456" y="2893583"/>
            <a:ext cx="388800" cy="302400"/>
          </a:xfrm>
          <a:prstGeom prst="curvedConnector2">
            <a:avLst/>
          </a:prstGeom>
          <a:noFill/>
          <a:ln cap="flat" cmpd="sng" w="28575">
            <a:solidFill>
              <a:schemeClr val="dk2"/>
            </a:solidFill>
            <a:prstDash val="solid"/>
            <a:round/>
            <a:headEnd len="med" w="med" type="none"/>
            <a:tailEnd len="med" w="med" type="none"/>
          </a:ln>
        </p:spPr>
      </p:cxnSp>
      <p:sp>
        <p:nvSpPr>
          <p:cNvPr id="290" name="Google Shape;290;p35"/>
          <p:cNvSpPr/>
          <p:nvPr/>
        </p:nvSpPr>
        <p:spPr>
          <a:xfrm>
            <a:off x="1390178" y="3132699"/>
            <a:ext cx="4720200" cy="4125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Exo 2"/>
                <a:ea typeface="Exo 2"/>
                <a:cs typeface="Exo 2"/>
                <a:sym typeface="Exo 2"/>
              </a:rPr>
              <a:t>Linear Projection of Flattened Patches</a:t>
            </a:r>
            <a:endParaRPr>
              <a:latin typeface="Exo 2"/>
              <a:ea typeface="Exo 2"/>
              <a:cs typeface="Exo 2"/>
              <a:sym typeface="Exo 2"/>
            </a:endParaRPr>
          </a:p>
        </p:txBody>
      </p:sp>
      <p:sp>
        <p:nvSpPr>
          <p:cNvPr id="296" name="Google Shape;296;p35"/>
          <p:cNvSpPr/>
          <p:nvPr/>
        </p:nvSpPr>
        <p:spPr>
          <a:xfrm>
            <a:off x="869560" y="2665851"/>
            <a:ext cx="253800" cy="24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297" name="Google Shape;297;p35"/>
          <p:cNvSpPr/>
          <p:nvPr/>
        </p:nvSpPr>
        <p:spPr>
          <a:xfrm>
            <a:off x="1475754" y="2659862"/>
            <a:ext cx="253800" cy="24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298" name="Google Shape;298;p35"/>
          <p:cNvSpPr/>
          <p:nvPr/>
        </p:nvSpPr>
        <p:spPr>
          <a:xfrm>
            <a:off x="2081950" y="2659862"/>
            <a:ext cx="253800" cy="24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299" name="Google Shape;299;p35"/>
          <p:cNvSpPr/>
          <p:nvPr/>
        </p:nvSpPr>
        <p:spPr>
          <a:xfrm>
            <a:off x="2688149" y="2659862"/>
            <a:ext cx="253800" cy="24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300" name="Google Shape;300;p35"/>
          <p:cNvSpPr/>
          <p:nvPr/>
        </p:nvSpPr>
        <p:spPr>
          <a:xfrm>
            <a:off x="3294348" y="2659862"/>
            <a:ext cx="253800" cy="24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301" name="Google Shape;301;p35"/>
          <p:cNvSpPr/>
          <p:nvPr/>
        </p:nvSpPr>
        <p:spPr>
          <a:xfrm>
            <a:off x="3904362" y="2659862"/>
            <a:ext cx="253800" cy="24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302" name="Google Shape;302;p35"/>
          <p:cNvSpPr/>
          <p:nvPr/>
        </p:nvSpPr>
        <p:spPr>
          <a:xfrm>
            <a:off x="4542952" y="2652083"/>
            <a:ext cx="253800" cy="24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303" name="Google Shape;303;p35"/>
          <p:cNvSpPr/>
          <p:nvPr/>
        </p:nvSpPr>
        <p:spPr>
          <a:xfrm>
            <a:off x="5162511" y="2652083"/>
            <a:ext cx="253800" cy="24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304" name="Google Shape;304;p35"/>
          <p:cNvSpPr/>
          <p:nvPr/>
        </p:nvSpPr>
        <p:spPr>
          <a:xfrm>
            <a:off x="5791541" y="2652083"/>
            <a:ext cx="253800" cy="24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305" name="Google Shape;305;p35"/>
          <p:cNvSpPr/>
          <p:nvPr/>
        </p:nvSpPr>
        <p:spPr>
          <a:xfrm>
            <a:off x="275513" y="2665864"/>
            <a:ext cx="253800" cy="24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256" name="Google Shape;256;p35"/>
          <p:cNvSpPr/>
          <p:nvPr/>
        </p:nvSpPr>
        <p:spPr>
          <a:xfrm>
            <a:off x="529488" y="2665864"/>
            <a:ext cx="253800" cy="241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5"/>
          <p:cNvSpPr/>
          <p:nvPr/>
        </p:nvSpPr>
        <p:spPr>
          <a:xfrm>
            <a:off x="1124199" y="2665851"/>
            <a:ext cx="253800" cy="241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5"/>
          <p:cNvSpPr/>
          <p:nvPr/>
        </p:nvSpPr>
        <p:spPr>
          <a:xfrm>
            <a:off x="1731056" y="2659862"/>
            <a:ext cx="253800" cy="241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5"/>
          <p:cNvSpPr/>
          <p:nvPr/>
        </p:nvSpPr>
        <p:spPr>
          <a:xfrm>
            <a:off x="2346084" y="2659862"/>
            <a:ext cx="253800" cy="241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5"/>
          <p:cNvSpPr/>
          <p:nvPr/>
        </p:nvSpPr>
        <p:spPr>
          <a:xfrm>
            <a:off x="2961112" y="2659862"/>
            <a:ext cx="253800" cy="241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5"/>
          <p:cNvSpPr/>
          <p:nvPr/>
        </p:nvSpPr>
        <p:spPr>
          <a:xfrm>
            <a:off x="3557817" y="2659862"/>
            <a:ext cx="253800" cy="241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p:nvPr/>
        </p:nvSpPr>
        <p:spPr>
          <a:xfrm>
            <a:off x="4186339" y="2659862"/>
            <a:ext cx="253800" cy="241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5"/>
          <p:cNvSpPr/>
          <p:nvPr/>
        </p:nvSpPr>
        <p:spPr>
          <a:xfrm>
            <a:off x="4805756" y="2652083"/>
            <a:ext cx="253800" cy="241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5"/>
          <p:cNvSpPr/>
          <p:nvPr/>
        </p:nvSpPr>
        <p:spPr>
          <a:xfrm>
            <a:off x="5434155" y="2652083"/>
            <a:ext cx="253800" cy="241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5"/>
          <p:cNvSpPr/>
          <p:nvPr/>
        </p:nvSpPr>
        <p:spPr>
          <a:xfrm>
            <a:off x="6035356" y="2652083"/>
            <a:ext cx="253800" cy="241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 name="Google Shape;308;p35"/>
          <p:cNvCxnSpPr>
            <a:stCxn id="235" idx="0"/>
            <a:endCxn id="260" idx="4"/>
          </p:cNvCxnSpPr>
          <p:nvPr/>
        </p:nvCxnSpPr>
        <p:spPr>
          <a:xfrm rot="10800000">
            <a:off x="7943302" y="2999943"/>
            <a:ext cx="0" cy="218100"/>
          </a:xfrm>
          <a:prstGeom prst="straightConnector1">
            <a:avLst/>
          </a:prstGeom>
          <a:noFill/>
          <a:ln cap="flat" cmpd="sng" w="28575">
            <a:solidFill>
              <a:schemeClr val="dk2"/>
            </a:solidFill>
            <a:prstDash val="solid"/>
            <a:round/>
            <a:headEnd len="med" w="med" type="none"/>
            <a:tailEnd len="med" w="med" type="none"/>
          </a:ln>
        </p:spPr>
      </p:cxnSp>
      <p:cxnSp>
        <p:nvCxnSpPr>
          <p:cNvPr id="309" name="Google Shape;309;p35"/>
          <p:cNvCxnSpPr>
            <a:stCxn id="260" idx="0"/>
            <a:endCxn id="233" idx="2"/>
          </p:cNvCxnSpPr>
          <p:nvPr/>
        </p:nvCxnSpPr>
        <p:spPr>
          <a:xfrm rot="10800000">
            <a:off x="7943232" y="2502917"/>
            <a:ext cx="0" cy="218100"/>
          </a:xfrm>
          <a:prstGeom prst="straightConnector1">
            <a:avLst/>
          </a:prstGeom>
          <a:noFill/>
          <a:ln cap="flat" cmpd="sng" w="28575">
            <a:solidFill>
              <a:schemeClr val="dk2"/>
            </a:solidFill>
            <a:prstDash val="solid"/>
            <a:round/>
            <a:headEnd len="med" w="med" type="none"/>
            <a:tailEnd len="med" w="med" type="none"/>
          </a:ln>
        </p:spPr>
      </p:cxnSp>
      <p:sp>
        <p:nvSpPr>
          <p:cNvPr id="310" name="Google Shape;310;p35"/>
          <p:cNvSpPr/>
          <p:nvPr/>
        </p:nvSpPr>
        <p:spPr>
          <a:xfrm>
            <a:off x="7787520" y="967212"/>
            <a:ext cx="311400" cy="2790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 name="Google Shape;311;p35"/>
          <p:cNvCxnSpPr>
            <a:endCxn id="310" idx="4"/>
          </p:cNvCxnSpPr>
          <p:nvPr/>
        </p:nvCxnSpPr>
        <p:spPr>
          <a:xfrm rot="10800000">
            <a:off x="7943220" y="1246212"/>
            <a:ext cx="0" cy="218100"/>
          </a:xfrm>
          <a:prstGeom prst="straightConnector1">
            <a:avLst/>
          </a:prstGeom>
          <a:noFill/>
          <a:ln cap="flat" cmpd="sng" w="28575">
            <a:solidFill>
              <a:schemeClr val="dk2"/>
            </a:solidFill>
            <a:prstDash val="solid"/>
            <a:round/>
            <a:headEnd len="med" w="med" type="none"/>
            <a:tailEnd len="med" w="med" type="none"/>
          </a:ln>
        </p:spPr>
      </p:cxnSp>
      <p:sp>
        <p:nvSpPr>
          <p:cNvPr id="312" name="Google Shape;312;p35"/>
          <p:cNvSpPr txBox="1"/>
          <p:nvPr/>
        </p:nvSpPr>
        <p:spPr>
          <a:xfrm>
            <a:off x="7711308" y="2571521"/>
            <a:ext cx="453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dk1"/>
                </a:solidFill>
                <a:latin typeface="Exo 2"/>
                <a:ea typeface="Exo 2"/>
                <a:cs typeface="Exo 2"/>
                <a:sym typeface="Exo 2"/>
              </a:rPr>
              <a:t>+</a:t>
            </a:r>
            <a:endParaRPr b="1" sz="2600">
              <a:solidFill>
                <a:schemeClr val="dk1"/>
              </a:solidFill>
              <a:latin typeface="Exo 2"/>
              <a:ea typeface="Exo 2"/>
              <a:cs typeface="Exo 2"/>
              <a:sym typeface="Exo 2"/>
            </a:endParaRPr>
          </a:p>
        </p:txBody>
      </p:sp>
      <p:sp>
        <p:nvSpPr>
          <p:cNvPr id="313" name="Google Shape;313;p35"/>
          <p:cNvSpPr txBox="1"/>
          <p:nvPr/>
        </p:nvSpPr>
        <p:spPr>
          <a:xfrm>
            <a:off x="7716325" y="817704"/>
            <a:ext cx="453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dk1"/>
                </a:solidFill>
                <a:latin typeface="Exo 2"/>
                <a:ea typeface="Exo 2"/>
                <a:cs typeface="Exo 2"/>
                <a:sym typeface="Exo 2"/>
              </a:rPr>
              <a:t>+</a:t>
            </a:r>
            <a:endParaRPr b="1" sz="2600">
              <a:solidFill>
                <a:schemeClr val="dk1"/>
              </a:solidFill>
              <a:latin typeface="Exo 2"/>
              <a:ea typeface="Exo 2"/>
              <a:cs typeface="Exo 2"/>
              <a:sym typeface="Exo 2"/>
            </a:endParaRPr>
          </a:p>
        </p:txBody>
      </p:sp>
      <p:cxnSp>
        <p:nvCxnSpPr>
          <p:cNvPr id="314" name="Google Shape;314;p35"/>
          <p:cNvCxnSpPr/>
          <p:nvPr/>
        </p:nvCxnSpPr>
        <p:spPr>
          <a:xfrm rot="10800000">
            <a:off x="8736213" y="1338884"/>
            <a:ext cx="8700" cy="1268100"/>
          </a:xfrm>
          <a:prstGeom prst="straightConnector1">
            <a:avLst/>
          </a:prstGeom>
          <a:noFill/>
          <a:ln cap="flat" cmpd="sng" w="28575">
            <a:solidFill>
              <a:schemeClr val="dk2"/>
            </a:solidFill>
            <a:prstDash val="solid"/>
            <a:round/>
            <a:headEnd len="med" w="med" type="none"/>
            <a:tailEnd len="med" w="med" type="none"/>
          </a:ln>
        </p:spPr>
      </p:cxnSp>
      <p:cxnSp>
        <p:nvCxnSpPr>
          <p:cNvPr id="315" name="Google Shape;315;p35"/>
          <p:cNvCxnSpPr/>
          <p:nvPr/>
        </p:nvCxnSpPr>
        <p:spPr>
          <a:xfrm flipH="1">
            <a:off x="7907093" y="1338982"/>
            <a:ext cx="820500" cy="24900"/>
          </a:xfrm>
          <a:prstGeom prst="straightConnector1">
            <a:avLst/>
          </a:prstGeom>
          <a:noFill/>
          <a:ln cap="flat" cmpd="sng" w="28575">
            <a:solidFill>
              <a:schemeClr val="dk2"/>
            </a:solidFill>
            <a:prstDash val="solid"/>
            <a:round/>
            <a:headEnd len="med" w="med" type="none"/>
            <a:tailEnd len="med" w="med" type="triangle"/>
          </a:ln>
        </p:spPr>
      </p:cxnSp>
      <p:cxnSp>
        <p:nvCxnSpPr>
          <p:cNvPr id="316" name="Google Shape;316;p35"/>
          <p:cNvCxnSpPr>
            <a:endCxn id="312" idx="0"/>
          </p:cNvCxnSpPr>
          <p:nvPr/>
        </p:nvCxnSpPr>
        <p:spPr>
          <a:xfrm rot="10800000">
            <a:off x="7938258" y="2571521"/>
            <a:ext cx="824100" cy="9000"/>
          </a:xfrm>
          <a:prstGeom prst="straightConnector1">
            <a:avLst/>
          </a:prstGeom>
          <a:noFill/>
          <a:ln cap="flat" cmpd="sng" w="28575">
            <a:solidFill>
              <a:schemeClr val="dk2"/>
            </a:solidFill>
            <a:prstDash val="solid"/>
            <a:round/>
            <a:headEnd len="med" w="med" type="none"/>
            <a:tailEnd len="med" w="med" type="none"/>
          </a:ln>
        </p:spPr>
      </p:cxnSp>
      <p:cxnSp>
        <p:nvCxnSpPr>
          <p:cNvPr id="317" name="Google Shape;317;p35"/>
          <p:cNvCxnSpPr/>
          <p:nvPr/>
        </p:nvCxnSpPr>
        <p:spPr>
          <a:xfrm rot="10800000">
            <a:off x="8099013" y="2873007"/>
            <a:ext cx="645900" cy="0"/>
          </a:xfrm>
          <a:prstGeom prst="straightConnector1">
            <a:avLst/>
          </a:prstGeom>
          <a:noFill/>
          <a:ln cap="flat" cmpd="sng" w="28575">
            <a:solidFill>
              <a:schemeClr val="dk2"/>
            </a:solidFill>
            <a:prstDash val="solid"/>
            <a:round/>
            <a:headEnd len="med" w="med" type="none"/>
            <a:tailEnd len="med" w="med" type="triangle"/>
          </a:ln>
        </p:spPr>
      </p:cxnSp>
      <p:cxnSp>
        <p:nvCxnSpPr>
          <p:cNvPr id="318" name="Google Shape;318;p35"/>
          <p:cNvCxnSpPr/>
          <p:nvPr/>
        </p:nvCxnSpPr>
        <p:spPr>
          <a:xfrm flipH="1" rot="10800000">
            <a:off x="8726225" y="2881925"/>
            <a:ext cx="10200" cy="1386600"/>
          </a:xfrm>
          <a:prstGeom prst="straightConnector1">
            <a:avLst/>
          </a:prstGeom>
          <a:noFill/>
          <a:ln cap="flat" cmpd="sng" w="28575">
            <a:solidFill>
              <a:schemeClr val="dk2"/>
            </a:solidFill>
            <a:prstDash val="solid"/>
            <a:round/>
            <a:headEnd len="med" w="med" type="none"/>
            <a:tailEnd len="med" w="med" type="none"/>
          </a:ln>
        </p:spPr>
      </p:cxnSp>
      <p:cxnSp>
        <p:nvCxnSpPr>
          <p:cNvPr id="319" name="Google Shape;319;p35"/>
          <p:cNvCxnSpPr/>
          <p:nvPr/>
        </p:nvCxnSpPr>
        <p:spPr>
          <a:xfrm rot="10800000">
            <a:off x="7967750" y="4274650"/>
            <a:ext cx="782100" cy="5700"/>
          </a:xfrm>
          <a:prstGeom prst="straightConnector1">
            <a:avLst/>
          </a:prstGeom>
          <a:noFill/>
          <a:ln cap="flat" cmpd="sng" w="28575">
            <a:solidFill>
              <a:schemeClr val="dk2"/>
            </a:solidFill>
            <a:prstDash val="solid"/>
            <a:round/>
            <a:headEnd len="med" w="med" type="none"/>
            <a:tailEnd len="med" w="med" type="none"/>
          </a:ln>
        </p:spPr>
      </p:cxnSp>
      <p:pic>
        <p:nvPicPr>
          <p:cNvPr id="320" name="Google Shape;320;p35"/>
          <p:cNvPicPr preferRelativeResize="0"/>
          <p:nvPr/>
        </p:nvPicPr>
        <p:blipFill>
          <a:blip r:embed="rId13">
            <a:alphaModFix/>
          </a:blip>
          <a:stretch>
            <a:fillRect/>
          </a:stretch>
        </p:blipFill>
        <p:spPr>
          <a:xfrm rot="-5399840">
            <a:off x="7940650" y="3642059"/>
            <a:ext cx="110390" cy="132012"/>
          </a:xfrm>
          <a:prstGeom prst="rect">
            <a:avLst/>
          </a:prstGeom>
          <a:noFill/>
          <a:ln>
            <a:noFill/>
          </a:ln>
        </p:spPr>
      </p:pic>
      <p:pic>
        <p:nvPicPr>
          <p:cNvPr id="321" name="Google Shape;321;p35"/>
          <p:cNvPicPr preferRelativeResize="0"/>
          <p:nvPr/>
        </p:nvPicPr>
        <p:blipFill>
          <a:blip r:embed="rId13">
            <a:alphaModFix/>
          </a:blip>
          <a:stretch>
            <a:fillRect/>
          </a:stretch>
        </p:blipFill>
        <p:spPr>
          <a:xfrm rot="-5399840">
            <a:off x="7666329" y="3642059"/>
            <a:ext cx="110390" cy="132012"/>
          </a:xfrm>
          <a:prstGeom prst="rect">
            <a:avLst/>
          </a:prstGeom>
          <a:noFill/>
          <a:ln>
            <a:noFill/>
          </a:ln>
        </p:spPr>
      </p:pic>
      <p:pic>
        <p:nvPicPr>
          <p:cNvPr id="322" name="Google Shape;322;p35"/>
          <p:cNvPicPr preferRelativeResize="0"/>
          <p:nvPr/>
        </p:nvPicPr>
        <p:blipFill>
          <a:blip r:embed="rId13">
            <a:alphaModFix/>
          </a:blip>
          <a:stretch>
            <a:fillRect/>
          </a:stretch>
        </p:blipFill>
        <p:spPr>
          <a:xfrm rot="-5399840">
            <a:off x="8216901" y="3642059"/>
            <a:ext cx="110390" cy="132012"/>
          </a:xfrm>
          <a:prstGeom prst="rect">
            <a:avLst/>
          </a:prstGeom>
          <a:noFill/>
          <a:ln>
            <a:noFill/>
          </a:ln>
        </p:spPr>
      </p:pic>
      <p:cxnSp>
        <p:nvCxnSpPr>
          <p:cNvPr id="323" name="Google Shape;323;p35"/>
          <p:cNvCxnSpPr/>
          <p:nvPr/>
        </p:nvCxnSpPr>
        <p:spPr>
          <a:xfrm rot="10800000">
            <a:off x="7936031" y="525248"/>
            <a:ext cx="4200" cy="315300"/>
          </a:xfrm>
          <a:prstGeom prst="straightConnector1">
            <a:avLst/>
          </a:prstGeom>
          <a:noFill/>
          <a:ln cap="flat" cmpd="sng" w="28575">
            <a:solidFill>
              <a:schemeClr val="dk2"/>
            </a:solidFill>
            <a:prstDash val="solid"/>
            <a:round/>
            <a:headEnd len="med" w="med" type="none"/>
            <a:tailEnd len="med" w="med" type="none"/>
          </a:ln>
        </p:spPr>
      </p:cxnSp>
      <p:pic>
        <p:nvPicPr>
          <p:cNvPr id="324" name="Google Shape;324;p35"/>
          <p:cNvPicPr preferRelativeResize="0"/>
          <p:nvPr/>
        </p:nvPicPr>
        <p:blipFill>
          <a:blip r:embed="rId13">
            <a:alphaModFix/>
          </a:blip>
          <a:stretch>
            <a:fillRect/>
          </a:stretch>
        </p:blipFill>
        <p:spPr>
          <a:xfrm rot="-5399742">
            <a:off x="7881243" y="477075"/>
            <a:ext cx="124138" cy="234916"/>
          </a:xfrm>
          <a:prstGeom prst="rect">
            <a:avLst/>
          </a:prstGeom>
          <a:noFill/>
          <a:ln>
            <a:noFill/>
          </a:ln>
        </p:spPr>
      </p:pic>
      <p:sp>
        <p:nvSpPr>
          <p:cNvPr id="325" name="Google Shape;325;p35"/>
          <p:cNvSpPr txBox="1"/>
          <p:nvPr/>
        </p:nvSpPr>
        <p:spPr>
          <a:xfrm>
            <a:off x="-180575" y="3254000"/>
            <a:ext cx="167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Condensed"/>
                <a:ea typeface="Roboto Condensed"/>
                <a:cs typeface="Roboto Condensed"/>
                <a:sym typeface="Roboto Condensed"/>
              </a:rPr>
              <a:t>Patch &amp; Position Embedding</a:t>
            </a:r>
            <a:endParaRPr b="1"/>
          </a:p>
        </p:txBody>
      </p:sp>
      <p:sp>
        <p:nvSpPr>
          <p:cNvPr id="326" name="Google Shape;326;p35"/>
          <p:cNvSpPr txBox="1"/>
          <p:nvPr/>
        </p:nvSpPr>
        <p:spPr>
          <a:xfrm>
            <a:off x="2600388" y="149850"/>
            <a:ext cx="3572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latin typeface="Roboto Condensed"/>
                <a:ea typeface="Roboto Condensed"/>
                <a:cs typeface="Roboto Condensed"/>
                <a:sym typeface="Roboto Condensed"/>
              </a:rPr>
              <a:t>Vision Transformer (ViT)</a:t>
            </a:r>
            <a:endParaRPr b="1"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6"/>
          <p:cNvSpPr/>
          <p:nvPr/>
        </p:nvSpPr>
        <p:spPr>
          <a:xfrm>
            <a:off x="709350" y="1181100"/>
            <a:ext cx="7725300" cy="3436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6"/>
          <p:cNvSpPr txBox="1"/>
          <p:nvPr>
            <p:ph idx="4294967295" type="body"/>
          </p:nvPr>
        </p:nvSpPr>
        <p:spPr>
          <a:xfrm>
            <a:off x="784050" y="1272150"/>
            <a:ext cx="7575900" cy="25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hlink"/>
                </a:solidFill>
                <a:latin typeface="Exo 2"/>
                <a:ea typeface="Exo 2"/>
                <a:cs typeface="Exo 2"/>
                <a:sym typeface="Exo 2"/>
              </a:rPr>
              <a:t>AdamW is a modified version of the Adam’s stochastic optimization algorithm with built-in weight decay that is independent of the algorithm's adaptive per-parameter learning rates. </a:t>
            </a:r>
            <a:endParaRPr sz="1500">
              <a:solidFill>
                <a:schemeClr val="hlink"/>
              </a:solidFill>
              <a:latin typeface="Exo 2"/>
              <a:ea typeface="Exo 2"/>
              <a:cs typeface="Exo 2"/>
              <a:sym typeface="Exo 2"/>
            </a:endParaRPr>
          </a:p>
          <a:p>
            <a:pPr indent="0" lvl="0" marL="0" rtl="0" algn="l">
              <a:spcBef>
                <a:spcPts val="1600"/>
              </a:spcBef>
              <a:spcAft>
                <a:spcPts val="0"/>
              </a:spcAft>
              <a:buNone/>
            </a:pPr>
            <a:r>
              <a:rPr lang="en" sz="1500">
                <a:solidFill>
                  <a:schemeClr val="hlink"/>
                </a:solidFill>
                <a:latin typeface="Exo 2"/>
                <a:ea typeface="Exo 2"/>
                <a:cs typeface="Exo 2"/>
                <a:sym typeface="Exo 2"/>
              </a:rPr>
              <a:t>Changes: </a:t>
            </a:r>
            <a:endParaRPr sz="1500">
              <a:solidFill>
                <a:schemeClr val="hlink"/>
              </a:solidFill>
              <a:latin typeface="Exo 2"/>
              <a:ea typeface="Exo 2"/>
              <a:cs typeface="Exo 2"/>
              <a:sym typeface="Exo 2"/>
            </a:endParaRPr>
          </a:p>
          <a:p>
            <a:pPr indent="0" lvl="0" marL="0" rtl="0" algn="l">
              <a:spcBef>
                <a:spcPts val="1600"/>
              </a:spcBef>
              <a:spcAft>
                <a:spcPts val="0"/>
              </a:spcAft>
              <a:buNone/>
            </a:pPr>
            <a:r>
              <a:rPr lang="en" sz="1500">
                <a:solidFill>
                  <a:schemeClr val="hlink"/>
                </a:solidFill>
                <a:latin typeface="Exo 2"/>
                <a:ea typeface="Exo 2"/>
                <a:cs typeface="Exo 2"/>
                <a:sym typeface="Exo 2"/>
              </a:rPr>
              <a:t>Number of epochs, initial learning rate, added dense and dropout layers, number of layers, patch size, and model dropout rate.</a:t>
            </a:r>
            <a:endParaRPr sz="1500">
              <a:solidFill>
                <a:schemeClr val="hlink"/>
              </a:solidFill>
              <a:latin typeface="Exo 2"/>
              <a:ea typeface="Exo 2"/>
              <a:cs typeface="Exo 2"/>
              <a:sym typeface="Exo 2"/>
            </a:endParaRPr>
          </a:p>
          <a:p>
            <a:pPr indent="0" lvl="0" marL="0" rtl="0" algn="l">
              <a:spcBef>
                <a:spcPts val="1600"/>
              </a:spcBef>
              <a:spcAft>
                <a:spcPts val="0"/>
              </a:spcAft>
              <a:buNone/>
            </a:pPr>
            <a:r>
              <a:rPr lang="en" sz="1500">
                <a:solidFill>
                  <a:schemeClr val="hlink"/>
                </a:solidFill>
                <a:latin typeface="Exo 2"/>
                <a:ea typeface="Exo 2"/>
                <a:cs typeface="Exo 2"/>
                <a:sym typeface="Exo 2"/>
              </a:rPr>
              <a:t>Result/Conclusion: </a:t>
            </a:r>
            <a:endParaRPr sz="1500">
              <a:solidFill>
                <a:schemeClr val="hlink"/>
              </a:solidFill>
              <a:latin typeface="Exo 2"/>
              <a:ea typeface="Exo 2"/>
              <a:cs typeface="Exo 2"/>
              <a:sym typeface="Exo 2"/>
            </a:endParaRPr>
          </a:p>
          <a:p>
            <a:pPr indent="0" lvl="0" marL="0" rtl="0" algn="l">
              <a:spcBef>
                <a:spcPts val="1600"/>
              </a:spcBef>
              <a:spcAft>
                <a:spcPts val="0"/>
              </a:spcAft>
              <a:buNone/>
            </a:pPr>
            <a:r>
              <a:rPr lang="en" sz="1500">
                <a:solidFill>
                  <a:schemeClr val="hlink"/>
                </a:solidFill>
                <a:latin typeface="Exo 2"/>
                <a:ea typeface="Exo 2"/>
                <a:cs typeface="Exo 2"/>
                <a:sym typeface="Exo 2"/>
              </a:rPr>
              <a:t>Decreased RMSE by 75.3% from the base model, increased categorical accuracy by 1.68 points, and decreased loss substantially</a:t>
            </a:r>
            <a:endParaRPr sz="1500">
              <a:solidFill>
                <a:schemeClr val="hlink"/>
              </a:solidFill>
              <a:latin typeface="Exo 2"/>
              <a:ea typeface="Exo 2"/>
              <a:cs typeface="Exo 2"/>
              <a:sym typeface="Exo 2"/>
            </a:endParaRPr>
          </a:p>
          <a:p>
            <a:pPr indent="0" lvl="0" marL="0" rtl="0" algn="l">
              <a:spcBef>
                <a:spcPts val="1600"/>
              </a:spcBef>
              <a:spcAft>
                <a:spcPts val="0"/>
              </a:spcAft>
              <a:buNone/>
            </a:pPr>
            <a:r>
              <a:t/>
            </a:r>
            <a:endParaRPr sz="1500">
              <a:solidFill>
                <a:schemeClr val="hlink"/>
              </a:solidFill>
              <a:latin typeface="Exo 2"/>
              <a:ea typeface="Exo 2"/>
              <a:cs typeface="Exo 2"/>
              <a:sym typeface="Exo 2"/>
            </a:endParaRPr>
          </a:p>
          <a:p>
            <a:pPr indent="0" lvl="0" marL="0" rtl="0" algn="l">
              <a:spcBef>
                <a:spcPts val="1600"/>
              </a:spcBef>
              <a:spcAft>
                <a:spcPts val="1600"/>
              </a:spcAft>
              <a:buNone/>
            </a:pPr>
            <a:r>
              <a:t/>
            </a:r>
            <a:endParaRPr sz="1500">
              <a:solidFill>
                <a:schemeClr val="hlink"/>
              </a:solidFill>
              <a:latin typeface="Exo 2"/>
              <a:ea typeface="Exo 2"/>
              <a:cs typeface="Exo 2"/>
              <a:sym typeface="Exo 2"/>
            </a:endParaRPr>
          </a:p>
        </p:txBody>
      </p:sp>
      <p:sp>
        <p:nvSpPr>
          <p:cNvPr id="333" name="Google Shape;333;p36"/>
          <p:cNvSpPr txBox="1"/>
          <p:nvPr>
            <p:ph idx="4294967295" type="ctrTitle"/>
          </p:nvPr>
        </p:nvSpPr>
        <p:spPr>
          <a:xfrm>
            <a:off x="1964851" y="16262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ADAMW using Vision Transformers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7"/>
          <p:cNvSpPr/>
          <p:nvPr/>
        </p:nvSpPr>
        <p:spPr>
          <a:xfrm>
            <a:off x="709350" y="1181100"/>
            <a:ext cx="7725300" cy="3436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7"/>
          <p:cNvSpPr txBox="1"/>
          <p:nvPr>
            <p:ph idx="4294967295" type="body"/>
          </p:nvPr>
        </p:nvSpPr>
        <p:spPr>
          <a:xfrm>
            <a:off x="749100" y="1828325"/>
            <a:ext cx="7645800" cy="18837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chemeClr val="hlink"/>
              </a:buClr>
              <a:buSzPts val="1500"/>
              <a:buFont typeface="Exo 2"/>
              <a:buChar char="●"/>
            </a:pPr>
            <a:r>
              <a:rPr lang="en" sz="1500">
                <a:solidFill>
                  <a:schemeClr val="hlink"/>
                </a:solidFill>
                <a:latin typeface="Exo 2"/>
                <a:ea typeface="Exo 2"/>
                <a:cs typeface="Exo 2"/>
                <a:sym typeface="Exo 2"/>
              </a:rPr>
              <a:t>Xception is a convolutional neural network. That is 71 layers deep. Categorize location of images.</a:t>
            </a:r>
            <a:endParaRPr sz="1500">
              <a:solidFill>
                <a:schemeClr val="hlink"/>
              </a:solidFill>
              <a:latin typeface="Exo 2"/>
              <a:ea typeface="Exo 2"/>
              <a:cs typeface="Exo 2"/>
              <a:sym typeface="Exo 2"/>
            </a:endParaRPr>
          </a:p>
          <a:p>
            <a:pPr indent="-323850" lvl="0" marL="457200" rtl="0" algn="l">
              <a:lnSpc>
                <a:spcPct val="200000"/>
              </a:lnSpc>
              <a:spcBef>
                <a:spcPts val="0"/>
              </a:spcBef>
              <a:spcAft>
                <a:spcPts val="0"/>
              </a:spcAft>
              <a:buClr>
                <a:schemeClr val="hlink"/>
              </a:buClr>
              <a:buSzPts val="1500"/>
              <a:buFont typeface="Exo 2"/>
              <a:buChar char="●"/>
            </a:pPr>
            <a:r>
              <a:rPr lang="en" sz="1500">
                <a:solidFill>
                  <a:schemeClr val="hlink"/>
                </a:solidFill>
                <a:latin typeface="Exo 2"/>
                <a:ea typeface="Exo 2"/>
                <a:cs typeface="Exo 2"/>
                <a:sym typeface="Exo 2"/>
              </a:rPr>
              <a:t>The issue with Xception is that it was designed for ground level classification.</a:t>
            </a:r>
            <a:endParaRPr sz="1500">
              <a:solidFill>
                <a:schemeClr val="hlink"/>
              </a:solidFill>
              <a:latin typeface="Exo 2"/>
              <a:ea typeface="Exo 2"/>
              <a:cs typeface="Exo 2"/>
              <a:sym typeface="Exo 2"/>
            </a:endParaRPr>
          </a:p>
          <a:p>
            <a:pPr indent="-323850" lvl="0" marL="457200" rtl="0" algn="l">
              <a:lnSpc>
                <a:spcPct val="200000"/>
              </a:lnSpc>
              <a:spcBef>
                <a:spcPts val="0"/>
              </a:spcBef>
              <a:spcAft>
                <a:spcPts val="0"/>
              </a:spcAft>
              <a:buClr>
                <a:schemeClr val="hlink"/>
              </a:buClr>
              <a:buSzPts val="1500"/>
              <a:buFont typeface="Exo 2"/>
              <a:buChar char="●"/>
            </a:pPr>
            <a:r>
              <a:rPr lang="en" sz="1500">
                <a:solidFill>
                  <a:schemeClr val="hlink"/>
                </a:solidFill>
                <a:latin typeface="Exo 2"/>
                <a:ea typeface="Exo 2"/>
                <a:cs typeface="Exo 2"/>
                <a:sym typeface="Exo 2"/>
              </a:rPr>
              <a:t>The Xception model was then changed to model outputs of a normal distribution.</a:t>
            </a:r>
            <a:endParaRPr sz="1500">
              <a:solidFill>
                <a:schemeClr val="hlink"/>
              </a:solidFill>
              <a:latin typeface="Exo 2"/>
              <a:ea typeface="Exo 2"/>
              <a:cs typeface="Exo 2"/>
              <a:sym typeface="Exo 2"/>
            </a:endParaRPr>
          </a:p>
          <a:p>
            <a:pPr indent="-323850" lvl="0" marL="457200" rtl="0" algn="l">
              <a:lnSpc>
                <a:spcPct val="200000"/>
              </a:lnSpc>
              <a:spcBef>
                <a:spcPts val="0"/>
              </a:spcBef>
              <a:spcAft>
                <a:spcPts val="0"/>
              </a:spcAft>
              <a:buClr>
                <a:schemeClr val="hlink"/>
              </a:buClr>
              <a:buSzPts val="1500"/>
              <a:buFont typeface="Exo 2"/>
              <a:buChar char="●"/>
            </a:pPr>
            <a:r>
              <a:rPr lang="en" sz="1500">
                <a:solidFill>
                  <a:schemeClr val="hlink"/>
                </a:solidFill>
                <a:latin typeface="Exo 2"/>
                <a:ea typeface="Exo 2"/>
                <a:cs typeface="Exo 2"/>
                <a:sym typeface="Exo 2"/>
              </a:rPr>
              <a:t>Xception model out performed several other models.</a:t>
            </a:r>
            <a:endParaRPr sz="1500">
              <a:solidFill>
                <a:schemeClr val="hlink"/>
              </a:solidFill>
              <a:latin typeface="Exo 2"/>
              <a:ea typeface="Exo 2"/>
              <a:cs typeface="Exo 2"/>
              <a:sym typeface="Exo 2"/>
            </a:endParaRPr>
          </a:p>
          <a:p>
            <a:pPr indent="0" lvl="0" marL="0" rtl="0" algn="l">
              <a:spcBef>
                <a:spcPts val="1600"/>
              </a:spcBef>
              <a:spcAft>
                <a:spcPts val="0"/>
              </a:spcAft>
              <a:buNone/>
            </a:pPr>
            <a:r>
              <a:t/>
            </a:r>
            <a:endParaRPr sz="1500">
              <a:solidFill>
                <a:schemeClr val="hlink"/>
              </a:solidFill>
              <a:latin typeface="Exo 2"/>
              <a:ea typeface="Exo 2"/>
              <a:cs typeface="Exo 2"/>
              <a:sym typeface="Exo 2"/>
            </a:endParaRPr>
          </a:p>
          <a:p>
            <a:pPr indent="0" lvl="0" marL="0" rtl="0" algn="l">
              <a:spcBef>
                <a:spcPts val="1600"/>
              </a:spcBef>
              <a:spcAft>
                <a:spcPts val="0"/>
              </a:spcAft>
              <a:buNone/>
            </a:pPr>
            <a:r>
              <a:t/>
            </a:r>
            <a:endParaRPr sz="1500">
              <a:solidFill>
                <a:schemeClr val="hlink"/>
              </a:solidFill>
              <a:latin typeface="Exo 2"/>
              <a:ea typeface="Exo 2"/>
              <a:cs typeface="Exo 2"/>
              <a:sym typeface="Exo 2"/>
            </a:endParaRPr>
          </a:p>
          <a:p>
            <a:pPr indent="0" lvl="0" marL="0" rtl="0" algn="l">
              <a:spcBef>
                <a:spcPts val="1600"/>
              </a:spcBef>
              <a:spcAft>
                <a:spcPts val="1600"/>
              </a:spcAft>
              <a:buNone/>
            </a:pPr>
            <a:r>
              <a:t/>
            </a:r>
            <a:endParaRPr sz="1500">
              <a:solidFill>
                <a:schemeClr val="hlink"/>
              </a:solidFill>
              <a:latin typeface="Exo 2"/>
              <a:ea typeface="Exo 2"/>
              <a:cs typeface="Exo 2"/>
              <a:sym typeface="Exo 2"/>
            </a:endParaRPr>
          </a:p>
        </p:txBody>
      </p:sp>
      <p:sp>
        <p:nvSpPr>
          <p:cNvPr id="340" name="Google Shape;340;p37"/>
          <p:cNvSpPr txBox="1"/>
          <p:nvPr>
            <p:ph idx="4294967295" type="ctrTitle"/>
          </p:nvPr>
        </p:nvSpPr>
        <p:spPr>
          <a:xfrm>
            <a:off x="1964851" y="3607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XCEPTION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